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15"/>
  </p:notesMasterIdLst>
  <p:sldIdLst>
    <p:sldId id="272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08" y="2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2a9dc46f5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02a9dc46f5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02a9dc46f5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02a9dc46f5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02a9dc46f5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02a9dc46f5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02a9dc46f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02a9dc46f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02a9dc46f5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02a9dc46f5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02a9dc46f5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02a9dc46f5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02a9dc46f5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02a9dc46f5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02a9dc46f5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02a9dc46f5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02a9dc46f5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02a9dc46f5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02a9dc46f5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02a9dc46f5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3348021"/>
            <a:ext cx="6858000" cy="1231118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2770782"/>
            <a:ext cx="6858000" cy="565519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663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783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3348021"/>
            <a:ext cx="6858000" cy="1231118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2770256"/>
            <a:ext cx="6858000" cy="565519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16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369219"/>
            <a:ext cx="3768912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369219"/>
            <a:ext cx="377547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758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260872"/>
            <a:ext cx="3768912" cy="617934"/>
          </a:xfrm>
        </p:spPr>
        <p:txBody>
          <a:bodyPr anchor="b"/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1878806"/>
            <a:ext cx="3768912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260872"/>
            <a:ext cx="3776661" cy="61793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1878806"/>
            <a:ext cx="377666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90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324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7944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1543050"/>
            <a:ext cx="2739019" cy="2858691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1543050"/>
            <a:ext cx="2739019" cy="2858691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266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275370"/>
            <a:ext cx="7886700" cy="61451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740569"/>
            <a:ext cx="7886700" cy="253480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889887"/>
            <a:ext cx="7885509" cy="511854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59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2650758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367049"/>
            <a:ext cx="7885509" cy="1126370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5206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273844"/>
            <a:ext cx="6977064" cy="2244678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524168"/>
            <a:ext cx="6564224" cy="41172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3376297"/>
            <a:ext cx="7884318" cy="1117122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3283" y="590118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05740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94232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745226"/>
            <a:ext cx="7886700" cy="188387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637936"/>
            <a:ext cx="7885509" cy="855483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4920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414462"/>
            <a:ext cx="221015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1928812"/>
            <a:ext cx="2195513" cy="269200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414462"/>
            <a:ext cx="2202181" cy="43219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1928812"/>
            <a:ext cx="2210096" cy="269200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414462"/>
            <a:ext cx="2199085" cy="43219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1928812"/>
            <a:ext cx="2199085" cy="269200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3803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3223127"/>
            <a:ext cx="220503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1692266"/>
            <a:ext cx="2205038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3655324"/>
            <a:ext cx="2205038" cy="49439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3223127"/>
            <a:ext cx="219789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1692266"/>
            <a:ext cx="2197894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3655323"/>
            <a:ext cx="2200805" cy="49439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3223127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1692266"/>
            <a:ext cx="2199085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3655322"/>
            <a:ext cx="2201998" cy="49439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9249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321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369219"/>
            <a:ext cx="767535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5388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5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55B8B-B08E-41DE-92E0-F14EAB156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558" y="177439"/>
            <a:ext cx="7566163" cy="627631"/>
          </a:xfrm>
        </p:spPr>
        <p:txBody>
          <a:bodyPr>
            <a:normAutofit fontScale="90000"/>
          </a:bodyPr>
          <a:lstStyle/>
          <a:p>
            <a:r>
              <a:rPr lang="en-US" sz="45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Luke 1: 5-25; 76-80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8C6E15-B990-4403-AE5F-6A53D6E3C87A}"/>
              </a:ext>
            </a:extLst>
          </p:cNvPr>
          <p:cNvSpPr txBox="1"/>
          <p:nvPr/>
        </p:nvSpPr>
        <p:spPr>
          <a:xfrm>
            <a:off x="487016" y="805070"/>
            <a:ext cx="8013426" cy="3947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342900">
              <a:buClrTx/>
            </a:pPr>
            <a:endParaRPr lang="en-US" sz="1050" kern="1200" dirty="0">
              <a:solidFill>
                <a:srgbClr val="F4DE3A">
                  <a:lumMod val="60000"/>
                  <a:lumOff val="4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342900">
              <a:buClrTx/>
            </a:pPr>
            <a:r>
              <a:rPr lang="en-US" sz="1350" kern="1200" dirty="0">
                <a:solidFill>
                  <a:srgbClr val="94D7E4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76</a:t>
            </a:r>
            <a:r>
              <a:rPr lang="en-US" sz="2400" kern="120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And you, my child, will be called a prophet of the Most High; for you will go on before the Lord to prepare the way for him, </a:t>
            </a:r>
            <a:r>
              <a:rPr lang="en-US" sz="1350" kern="1200" dirty="0">
                <a:solidFill>
                  <a:srgbClr val="94D7E4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77</a:t>
            </a:r>
            <a:r>
              <a:rPr lang="en-US" sz="2400" kern="120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to give his people the knowledge of salvation through the forgiveness of their sins, </a:t>
            </a:r>
            <a:r>
              <a:rPr lang="en-US" sz="1350" kern="1200" dirty="0">
                <a:solidFill>
                  <a:srgbClr val="94D7E4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78</a:t>
            </a:r>
            <a:r>
              <a:rPr lang="en-US" sz="2400" kern="120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because of the tender mercy of our God, by which the rising sun will come to us from heaven </a:t>
            </a:r>
            <a:r>
              <a:rPr lang="en-US" sz="1350" kern="1200" dirty="0">
                <a:solidFill>
                  <a:srgbClr val="94D7E4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79</a:t>
            </a:r>
            <a:r>
              <a:rPr lang="en-US" sz="2400" kern="120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to shine on those living in darkness and in the shadow of death, to guide our feet into the path of peace." </a:t>
            </a:r>
            <a:r>
              <a:rPr lang="en-US" sz="1350" kern="1200" dirty="0">
                <a:solidFill>
                  <a:srgbClr val="94D7E4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80</a:t>
            </a:r>
            <a:r>
              <a:rPr lang="en-US" sz="2400" kern="120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And the child grew and became strong in spirit; and he lived in the desert until he appeared publicly to Israel. </a:t>
            </a:r>
          </a:p>
        </p:txBody>
      </p:sp>
    </p:spTree>
    <p:extLst>
      <p:ext uri="{BB962C8B-B14F-4D97-AF65-F5344CB8AC3E}">
        <p14:creationId xmlns:p14="http://schemas.microsoft.com/office/powerpoint/2010/main" val="1149943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1"/>
          <p:cNvSpPr txBox="1">
            <a:spLocks noGrp="1"/>
          </p:cNvSpPr>
          <p:nvPr>
            <p:ph type="ctrTitle"/>
          </p:nvPr>
        </p:nvSpPr>
        <p:spPr>
          <a:xfrm>
            <a:off x="515750" y="1417300"/>
            <a:ext cx="8112600" cy="33219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469900" algn="l" rtl="0">
              <a:spcBef>
                <a:spcPts val="0"/>
              </a:spcBef>
              <a:spcAft>
                <a:spcPts val="0"/>
              </a:spcAft>
              <a:buSzPts val="3800"/>
              <a:buChar char="●"/>
            </a:pPr>
            <a:r>
              <a:rPr lang="en-GB" sz="3800"/>
              <a:t>1:76-79</a:t>
            </a:r>
            <a:endParaRPr sz="3800"/>
          </a:p>
          <a:p>
            <a:pPr marL="457200" lvl="0" indent="-469900" algn="l" rtl="0">
              <a:spcBef>
                <a:spcPts val="0"/>
              </a:spcBef>
              <a:spcAft>
                <a:spcPts val="0"/>
              </a:spcAft>
              <a:buSzPts val="3800"/>
              <a:buChar char="●"/>
            </a:pPr>
            <a:r>
              <a:rPr lang="en-GB" sz="3800"/>
              <a:t>The Lord is coming to individuals</a:t>
            </a:r>
            <a:endParaRPr sz="3800"/>
          </a:p>
          <a:p>
            <a:pPr marL="914400" lvl="1" indent="-469900" algn="l" rtl="0">
              <a:spcBef>
                <a:spcPts val="0"/>
              </a:spcBef>
              <a:spcAft>
                <a:spcPts val="0"/>
              </a:spcAft>
              <a:buSzPts val="3800"/>
              <a:buChar char="○"/>
            </a:pPr>
            <a:r>
              <a:rPr lang="en-GB" sz="3800"/>
              <a:t>Salvation, Forgiveness</a:t>
            </a:r>
            <a:endParaRPr sz="3800"/>
          </a:p>
          <a:p>
            <a:pPr marL="914400" lvl="1" indent="-469900" algn="l" rtl="0">
              <a:spcBef>
                <a:spcPts val="0"/>
              </a:spcBef>
              <a:spcAft>
                <a:spcPts val="0"/>
              </a:spcAft>
              <a:buSzPts val="3800"/>
              <a:buChar char="○"/>
            </a:pPr>
            <a:r>
              <a:rPr lang="en-GB" sz="3800"/>
              <a:t>God’s tender mercy</a:t>
            </a:r>
            <a:endParaRPr sz="3800"/>
          </a:p>
          <a:p>
            <a:pPr marL="914400" lvl="1" indent="-469900" algn="l" rtl="0">
              <a:spcBef>
                <a:spcPts val="0"/>
              </a:spcBef>
              <a:spcAft>
                <a:spcPts val="0"/>
              </a:spcAft>
              <a:buSzPts val="3800"/>
              <a:buChar char="○"/>
            </a:pPr>
            <a:r>
              <a:rPr lang="en-GB" sz="3800"/>
              <a:t>  → Jesus, A Giver of Hope</a:t>
            </a:r>
            <a:endParaRPr sz="3800"/>
          </a:p>
        </p:txBody>
      </p:sp>
      <p:sp>
        <p:nvSpPr>
          <p:cNvPr id="119" name="Google Shape;119;p21"/>
          <p:cNvSpPr txBox="1"/>
          <p:nvPr/>
        </p:nvSpPr>
        <p:spPr>
          <a:xfrm>
            <a:off x="1881775" y="696950"/>
            <a:ext cx="57567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1"/>
          <p:cNvSpPr txBox="1"/>
          <p:nvPr/>
        </p:nvSpPr>
        <p:spPr>
          <a:xfrm>
            <a:off x="515750" y="432100"/>
            <a:ext cx="8112600" cy="985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chemeClr val="dk1"/>
                </a:solidFill>
              </a:rPr>
              <a:t>Life Context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2"/>
          <p:cNvSpPr txBox="1">
            <a:spLocks noGrp="1"/>
          </p:cNvSpPr>
          <p:nvPr>
            <p:ph type="ctrTitle"/>
          </p:nvPr>
        </p:nvSpPr>
        <p:spPr>
          <a:xfrm>
            <a:off x="515750" y="1417300"/>
            <a:ext cx="8112600" cy="33219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457200" lvl="0" indent="-451485" algn="l" rtl="0">
              <a:spcBef>
                <a:spcPts val="0"/>
              </a:spcBef>
              <a:spcAft>
                <a:spcPts val="0"/>
              </a:spcAft>
              <a:buSzPct val="102631"/>
              <a:buChar char="●"/>
            </a:pPr>
            <a:r>
              <a:rPr lang="en-GB" sz="3800"/>
              <a:t>flawed 			→ Helped &amp; Accepted</a:t>
            </a:r>
            <a:endParaRPr sz="3800"/>
          </a:p>
          <a:p>
            <a:pPr marL="457200" lvl="0" indent="-44576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800"/>
              <a:t>hopelessness, </a:t>
            </a:r>
            <a:endParaRPr sz="38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/>
              <a:t>angst, </a:t>
            </a:r>
            <a:endParaRPr sz="38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/>
              <a:t>threat of death   	→ Revived Hope</a:t>
            </a:r>
            <a:endParaRPr sz="3800"/>
          </a:p>
          <a:p>
            <a:pPr marL="457200" lvl="0" indent="-44576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800"/>
              <a:t>strife &amp; turmoil  	→ Peace</a:t>
            </a:r>
            <a:endParaRPr sz="3800"/>
          </a:p>
        </p:txBody>
      </p:sp>
      <p:sp>
        <p:nvSpPr>
          <p:cNvPr id="127" name="Google Shape;127;p22"/>
          <p:cNvSpPr txBox="1"/>
          <p:nvPr/>
        </p:nvSpPr>
        <p:spPr>
          <a:xfrm>
            <a:off x="1881775" y="696950"/>
            <a:ext cx="57567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2"/>
          <p:cNvSpPr txBox="1"/>
          <p:nvPr/>
        </p:nvSpPr>
        <p:spPr>
          <a:xfrm>
            <a:off x="515750" y="432100"/>
            <a:ext cx="8112600" cy="985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chemeClr val="dk1"/>
                </a:solidFill>
              </a:rPr>
              <a:t>Life Context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Christmas as Sunrise</a:t>
            </a:r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Renewed Hope through Jesus Christ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0" y="494399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GB" dirty="0"/>
            </a:br>
            <a:r>
              <a:rPr lang="en-GB" dirty="0"/>
              <a:t>Zechariah</a:t>
            </a:r>
            <a:br>
              <a:rPr lang="en-GB" dirty="0"/>
            </a:br>
            <a:r>
              <a:rPr lang="en-GB" sz="2000" dirty="0"/>
              <a:t>Greg Mellow</a:t>
            </a:r>
            <a:br>
              <a:rPr lang="en-GB" sz="2000" dirty="0"/>
            </a:br>
            <a:r>
              <a:rPr lang="en-GB" sz="2000" dirty="0"/>
              <a:t>21/11/2021</a:t>
            </a:r>
            <a:endParaRPr dirty="0"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Priest, Righteous Man, Cynic, Prophet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>
            <a:spLocks noGrp="1"/>
          </p:cNvSpPr>
          <p:nvPr>
            <p:ph type="ctrTitle"/>
          </p:nvPr>
        </p:nvSpPr>
        <p:spPr>
          <a:xfrm>
            <a:off x="515750" y="1417300"/>
            <a:ext cx="8112600" cy="33219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marR="0" lvl="0" indent="-495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Char char="●"/>
            </a:pPr>
            <a:r>
              <a:rPr lang="en-GB" sz="4200"/>
              <a:t>Righteous (Elizabeth too)</a:t>
            </a:r>
            <a:endParaRPr sz="4200"/>
          </a:p>
          <a:p>
            <a:pPr marL="457200" marR="0" lvl="0" indent="-495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Char char="●"/>
            </a:pPr>
            <a:r>
              <a:rPr lang="en-GB" sz="4200"/>
              <a:t>Priest, on duty</a:t>
            </a:r>
            <a:endParaRPr sz="4200"/>
          </a:p>
          <a:p>
            <a:pPr marL="457200" marR="0" lvl="0" indent="-495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Char char="●"/>
            </a:pPr>
            <a:r>
              <a:rPr lang="en-GB" sz="4200"/>
              <a:t>*Offering Incense - big day!</a:t>
            </a:r>
            <a:endParaRPr sz="4200"/>
          </a:p>
        </p:txBody>
      </p:sp>
      <p:sp>
        <p:nvSpPr>
          <p:cNvPr id="63" name="Google Shape;63;p14"/>
          <p:cNvSpPr txBox="1"/>
          <p:nvPr/>
        </p:nvSpPr>
        <p:spPr>
          <a:xfrm>
            <a:off x="1881775" y="696950"/>
            <a:ext cx="57567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515750" y="432100"/>
            <a:ext cx="8112600" cy="985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chemeClr val="dk1"/>
                </a:solidFill>
              </a:rPr>
              <a:t>Zechariah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>
            <a:spLocks noGrp="1"/>
          </p:cNvSpPr>
          <p:nvPr>
            <p:ph type="ctrTitle"/>
          </p:nvPr>
        </p:nvSpPr>
        <p:spPr>
          <a:xfrm>
            <a:off x="515750" y="1417300"/>
            <a:ext cx="8112600" cy="33219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457200" marR="0" lvl="0" indent="-46863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4200"/>
              <a:t>Angel appears</a:t>
            </a:r>
            <a:endParaRPr sz="4200"/>
          </a:p>
          <a:p>
            <a:pPr marL="457200" marR="0" lvl="0" indent="-46863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4200"/>
              <a:t>Gosh (fear reaction)</a:t>
            </a:r>
            <a:endParaRPr sz="4200"/>
          </a:p>
          <a:p>
            <a:pPr marL="457200" marR="0" lvl="0" indent="-46863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4200"/>
              <a:t>‘</a:t>
            </a:r>
            <a:r>
              <a:rPr lang="en-GB" sz="3900"/>
              <a:t>Prayers answered”</a:t>
            </a:r>
            <a:endParaRPr sz="3900"/>
          </a:p>
          <a:p>
            <a:pPr marL="457200" marR="0" lvl="0" indent="-46863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7692"/>
              <a:buChar char="●"/>
            </a:pPr>
            <a:r>
              <a:rPr lang="en-GB" sz="3900"/>
              <a:t>Special baby coming</a:t>
            </a:r>
            <a:endParaRPr sz="3900"/>
          </a:p>
          <a:p>
            <a:pPr marL="457200" marR="0" lvl="0" indent="-45148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900"/>
              <a:t>Spirit empowered -&gt; revival coming</a:t>
            </a:r>
            <a:endParaRPr sz="3900"/>
          </a:p>
        </p:txBody>
      </p:sp>
      <p:sp>
        <p:nvSpPr>
          <p:cNvPr id="71" name="Google Shape;71;p15"/>
          <p:cNvSpPr txBox="1"/>
          <p:nvPr/>
        </p:nvSpPr>
        <p:spPr>
          <a:xfrm>
            <a:off x="1881775" y="696950"/>
            <a:ext cx="57567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5"/>
          <p:cNvSpPr txBox="1"/>
          <p:nvPr/>
        </p:nvSpPr>
        <p:spPr>
          <a:xfrm>
            <a:off x="515750" y="432100"/>
            <a:ext cx="8112600" cy="985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5200">
                <a:solidFill>
                  <a:schemeClr val="dk1"/>
                </a:solidFill>
              </a:rPr>
              <a:t>Zechariah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>
            <a:spLocks noGrp="1"/>
          </p:cNvSpPr>
          <p:nvPr>
            <p:ph type="ctrTitle"/>
          </p:nvPr>
        </p:nvSpPr>
        <p:spPr>
          <a:xfrm>
            <a:off x="515750" y="1417300"/>
            <a:ext cx="8112600" cy="33219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457200" marR="0" lvl="0" indent="-4343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2307"/>
              <a:buChar char="●"/>
            </a:pPr>
            <a:r>
              <a:rPr lang="en-GB" sz="3900"/>
              <a:t>Z: (rubbish), Prove it, Impossible!</a:t>
            </a:r>
            <a:endParaRPr sz="3900"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11"/>
          </a:p>
          <a:p>
            <a:pPr marL="457200" marR="0" lvl="0" indent="-45148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900"/>
              <a:t>G: (i) don’t shoot the messenger</a:t>
            </a:r>
            <a:endParaRPr sz="3900"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900"/>
              <a:t>(ii) is it good news, don’t complain</a:t>
            </a:r>
            <a:endParaRPr sz="3900"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900"/>
              <a:t>(iii) as you wish</a:t>
            </a:r>
            <a:endParaRPr sz="3900"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/>
          </a:p>
          <a:p>
            <a:pPr marL="457200" lvl="0" indent="-434340" algn="l" rtl="0">
              <a:spcBef>
                <a:spcPts val="0"/>
              </a:spcBef>
              <a:spcAft>
                <a:spcPts val="0"/>
              </a:spcAft>
              <a:buSzPct val="92307"/>
              <a:buChar char="●"/>
            </a:pPr>
            <a:r>
              <a:rPr lang="en-GB" sz="3900"/>
              <a:t>Z: (</a:t>
            </a:r>
            <a:r>
              <a:rPr lang="en-GB" sz="3900" i="1"/>
              <a:t>oops</a:t>
            </a:r>
            <a:r>
              <a:rPr lang="en-GB" sz="3900"/>
              <a:t>)     E: Yay!</a:t>
            </a:r>
            <a:endParaRPr sz="3900"/>
          </a:p>
        </p:txBody>
      </p:sp>
      <p:sp>
        <p:nvSpPr>
          <p:cNvPr id="79" name="Google Shape;79;p16"/>
          <p:cNvSpPr txBox="1"/>
          <p:nvPr/>
        </p:nvSpPr>
        <p:spPr>
          <a:xfrm>
            <a:off x="1881775" y="696950"/>
            <a:ext cx="57567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6"/>
          <p:cNvSpPr txBox="1"/>
          <p:nvPr/>
        </p:nvSpPr>
        <p:spPr>
          <a:xfrm>
            <a:off x="515750" y="432100"/>
            <a:ext cx="8112600" cy="985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chemeClr val="dk1"/>
                </a:solidFill>
              </a:rPr>
              <a:t>Zechariah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7"/>
          <p:cNvSpPr txBox="1">
            <a:spLocks noGrp="1"/>
          </p:cNvSpPr>
          <p:nvPr>
            <p:ph type="ctrTitle"/>
          </p:nvPr>
        </p:nvSpPr>
        <p:spPr>
          <a:xfrm>
            <a:off x="515750" y="1417300"/>
            <a:ext cx="8112600" cy="33219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438150" algn="l" rtl="0">
              <a:spcBef>
                <a:spcPts val="0"/>
              </a:spcBef>
              <a:spcAft>
                <a:spcPts val="0"/>
              </a:spcAft>
              <a:buSzPts val="3300"/>
              <a:buChar char="●"/>
            </a:pPr>
            <a:r>
              <a:rPr lang="en-GB" sz="3300"/>
              <a:t>Philosophy, Theology &lt;------&gt;  Faith </a:t>
            </a:r>
            <a:endParaRPr sz="33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                     understanding and managing life</a:t>
            </a:r>
            <a:endParaRPr sz="20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marR="0" lvl="0" indent="-438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Char char="●"/>
            </a:pPr>
            <a:r>
              <a:rPr lang="en-GB" sz="3300"/>
              <a:t>Disciples, learners &amp; followers</a:t>
            </a:r>
            <a:endParaRPr sz="3300"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marR="0" lvl="0" indent="-438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Char char="●"/>
            </a:pPr>
            <a:r>
              <a:rPr lang="en-GB" sz="3300"/>
              <a:t>“Jesus grew in wisdom and stature”</a:t>
            </a:r>
            <a:endParaRPr sz="3300"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                                       Luke 2:52</a:t>
            </a:r>
            <a:endParaRPr sz="2000"/>
          </a:p>
        </p:txBody>
      </p:sp>
      <p:sp>
        <p:nvSpPr>
          <p:cNvPr id="87" name="Google Shape;87;p17"/>
          <p:cNvSpPr txBox="1"/>
          <p:nvPr/>
        </p:nvSpPr>
        <p:spPr>
          <a:xfrm>
            <a:off x="1881775" y="696950"/>
            <a:ext cx="57567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7"/>
          <p:cNvSpPr txBox="1"/>
          <p:nvPr/>
        </p:nvSpPr>
        <p:spPr>
          <a:xfrm>
            <a:off x="515750" y="432100"/>
            <a:ext cx="8112600" cy="985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chemeClr val="dk1"/>
                </a:solidFill>
              </a:rPr>
              <a:t>Knowing stuff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8"/>
          <p:cNvSpPr txBox="1">
            <a:spLocks noGrp="1"/>
          </p:cNvSpPr>
          <p:nvPr>
            <p:ph type="ctrTitle"/>
          </p:nvPr>
        </p:nvSpPr>
        <p:spPr>
          <a:xfrm>
            <a:off x="515750" y="1417300"/>
            <a:ext cx="8112600" cy="33219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38150" algn="l" rtl="0">
              <a:spcBef>
                <a:spcPts val="0"/>
              </a:spcBef>
              <a:spcAft>
                <a:spcPts val="0"/>
              </a:spcAft>
              <a:buSzPts val="3300"/>
              <a:buChar char="●"/>
            </a:pPr>
            <a:r>
              <a:rPr lang="en-GB" sz="3300"/>
              <a:t>Abraham believed God    →  righteous</a:t>
            </a:r>
            <a:endParaRPr sz="33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/>
          </a:p>
          <a:p>
            <a:pPr marL="457200" lvl="0" indent="-438150" algn="l" rtl="0">
              <a:spcBef>
                <a:spcPts val="0"/>
              </a:spcBef>
              <a:spcAft>
                <a:spcPts val="0"/>
              </a:spcAft>
              <a:buSzPts val="3300"/>
              <a:buChar char="●"/>
            </a:pPr>
            <a:r>
              <a:rPr lang="en-GB" sz="3300"/>
              <a:t>Angel: you will have a son</a:t>
            </a:r>
            <a:endParaRPr sz="3300"/>
          </a:p>
          <a:p>
            <a:pPr marL="457200" lvl="0" indent="-438150" algn="l" rtl="0">
              <a:spcBef>
                <a:spcPts val="0"/>
              </a:spcBef>
              <a:spcAft>
                <a:spcPts val="0"/>
              </a:spcAft>
              <a:buSzPts val="3300"/>
              <a:buChar char="●"/>
            </a:pPr>
            <a:r>
              <a:rPr lang="en-GB" sz="3300"/>
              <a:t>Sarah: </a:t>
            </a:r>
            <a:r>
              <a:rPr lang="en-GB" sz="3300" i="1"/>
              <a:t>(laughs)</a:t>
            </a:r>
            <a:endParaRPr sz="3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/>
          </a:p>
          <a:p>
            <a:pPr marL="457200" lvl="0" indent="-438150" algn="l" rtl="0">
              <a:spcBef>
                <a:spcPts val="0"/>
              </a:spcBef>
              <a:spcAft>
                <a:spcPts val="0"/>
              </a:spcAft>
              <a:buSzPts val="3300"/>
              <a:buChar char="●"/>
            </a:pPr>
            <a:r>
              <a:rPr lang="en-GB" sz="3300"/>
              <a:t>Jacob: wrestles with God</a:t>
            </a:r>
            <a:endParaRPr sz="3300"/>
          </a:p>
        </p:txBody>
      </p:sp>
      <p:sp>
        <p:nvSpPr>
          <p:cNvPr id="95" name="Google Shape;95;p18"/>
          <p:cNvSpPr txBox="1"/>
          <p:nvPr/>
        </p:nvSpPr>
        <p:spPr>
          <a:xfrm>
            <a:off x="1881775" y="696950"/>
            <a:ext cx="57567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8"/>
          <p:cNvSpPr txBox="1"/>
          <p:nvPr/>
        </p:nvSpPr>
        <p:spPr>
          <a:xfrm>
            <a:off x="515750" y="432100"/>
            <a:ext cx="8112600" cy="985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chemeClr val="dk1"/>
                </a:solidFill>
              </a:rPr>
              <a:t>Responding to God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9"/>
          <p:cNvSpPr txBox="1">
            <a:spLocks noGrp="1"/>
          </p:cNvSpPr>
          <p:nvPr>
            <p:ph type="ctrTitle"/>
          </p:nvPr>
        </p:nvSpPr>
        <p:spPr>
          <a:xfrm>
            <a:off x="515750" y="1417300"/>
            <a:ext cx="8112600" cy="33219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457200" lvl="0" indent="-44576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800"/>
              <a:t>Luke 1:4, v18 ‘so you may know’</a:t>
            </a:r>
            <a:endParaRPr sz="3800"/>
          </a:p>
          <a:p>
            <a:pPr marL="457200" lvl="0" indent="-44576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800"/>
              <a:t>Start: Jerusalem Temple, Offering, *God’s Good News, People: Prove it</a:t>
            </a:r>
            <a:endParaRPr sz="38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900"/>
              <a:t>End: … same</a:t>
            </a:r>
            <a:endParaRPr sz="3900"/>
          </a:p>
          <a:p>
            <a:pPr marL="457200" lvl="0" indent="-45148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900"/>
              <a:t>Jerusalem to the world</a:t>
            </a:r>
            <a:endParaRPr sz="3900"/>
          </a:p>
        </p:txBody>
      </p:sp>
      <p:sp>
        <p:nvSpPr>
          <p:cNvPr id="103" name="Google Shape;103;p19"/>
          <p:cNvSpPr txBox="1"/>
          <p:nvPr/>
        </p:nvSpPr>
        <p:spPr>
          <a:xfrm>
            <a:off x="1881775" y="696950"/>
            <a:ext cx="57567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9"/>
          <p:cNvSpPr txBox="1"/>
          <p:nvPr/>
        </p:nvSpPr>
        <p:spPr>
          <a:xfrm>
            <a:off x="515750" y="432100"/>
            <a:ext cx="8112600" cy="985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chemeClr val="dk1"/>
                </a:solidFill>
              </a:rPr>
              <a:t>Literary Context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0"/>
          <p:cNvSpPr txBox="1">
            <a:spLocks noGrp="1"/>
          </p:cNvSpPr>
          <p:nvPr>
            <p:ph type="ctrTitle"/>
          </p:nvPr>
        </p:nvSpPr>
        <p:spPr>
          <a:xfrm>
            <a:off x="515750" y="1417300"/>
            <a:ext cx="8112600" cy="33219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457200" lvl="0" indent="-44576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800"/>
              <a:t>1:67-78</a:t>
            </a:r>
            <a:endParaRPr sz="3800"/>
          </a:p>
          <a:p>
            <a:pPr marL="457200" lvl="0" indent="-44576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800"/>
              <a:t>The Lord is coming to Israel</a:t>
            </a:r>
            <a:endParaRPr sz="3800"/>
          </a:p>
          <a:p>
            <a:pPr marL="914400" lvl="1" indent="-445769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 sz="3800"/>
              <a:t>Salvation for Israel, forgiveness</a:t>
            </a:r>
            <a:endParaRPr sz="3800"/>
          </a:p>
          <a:p>
            <a:pPr marL="914400" lvl="1" indent="-445769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 sz="3800"/>
              <a:t>A strong king</a:t>
            </a:r>
            <a:endParaRPr sz="3800"/>
          </a:p>
          <a:p>
            <a:pPr marL="914400" lvl="1" indent="-445769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 sz="3800"/>
              <a:t>A safe nation</a:t>
            </a:r>
            <a:endParaRPr sz="3800"/>
          </a:p>
          <a:p>
            <a:pPr marL="914400" lvl="1" indent="-445769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 sz="3800"/>
              <a:t>A righteous people</a:t>
            </a:r>
            <a:endParaRPr sz="3800"/>
          </a:p>
        </p:txBody>
      </p:sp>
      <p:sp>
        <p:nvSpPr>
          <p:cNvPr id="111" name="Google Shape;111;p20"/>
          <p:cNvSpPr txBox="1"/>
          <p:nvPr/>
        </p:nvSpPr>
        <p:spPr>
          <a:xfrm>
            <a:off x="1881775" y="696950"/>
            <a:ext cx="57567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0"/>
          <p:cNvSpPr txBox="1"/>
          <p:nvPr/>
        </p:nvSpPr>
        <p:spPr>
          <a:xfrm>
            <a:off x="515750" y="432100"/>
            <a:ext cx="8112600" cy="985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chemeClr val="dk1"/>
                </a:solidFill>
              </a:rPr>
              <a:t>Life Context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386</Words>
  <Application>Microsoft Office PowerPoint</Application>
  <PresentationFormat>On-screen Show (16:9)</PresentationFormat>
  <Paragraphs>64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Corbel</vt:lpstr>
      <vt:lpstr>Simple Light</vt:lpstr>
      <vt:lpstr>Depth</vt:lpstr>
      <vt:lpstr>Luke 1: 5-25; 76-80</vt:lpstr>
      <vt:lpstr> Zechariah Greg Mellow 21/11/2021</vt:lpstr>
      <vt:lpstr>Righteous (Elizabeth too) Priest, on duty *Offering Incense - big day!</vt:lpstr>
      <vt:lpstr>Angel appears Gosh (fear reaction) ‘Prayers answered” Special baby coming Spirit empowered -&gt; revival coming</vt:lpstr>
      <vt:lpstr>Z: (rubbish), Prove it, Impossible!  G: (i) don’t shoot the messenger (ii) is it good news, don’t complain (iii) as you wish  Z: (oops)     E: Yay!</vt:lpstr>
      <vt:lpstr>Philosophy, Theology &lt;------&gt;  Faith                       understanding and managing life  Disciples, learners &amp; followers  “Jesus grew in wisdom and stature”                                        Luke 2:52</vt:lpstr>
      <vt:lpstr>Abraham believed God    →  righteous  Angel: you will have a son Sarah: (laughs)  Jacob: wrestles with God</vt:lpstr>
      <vt:lpstr>Luke 1:4, v18 ‘so you may know’ Start: Jerusalem Temple, Offering, *God’s Good News, People: Prove it End: … same Jerusalem to the world</vt:lpstr>
      <vt:lpstr>1:67-78 The Lord is coming to Israel Salvation for Israel, forgiveness A strong king A safe nation A righteous people</vt:lpstr>
      <vt:lpstr>1:76-79 The Lord is coming to individuals Salvation, Forgiveness God’s tender mercy   → Jesus, A Giver of Hope</vt:lpstr>
      <vt:lpstr>flawed    → Helped &amp; Accepted hopelessness,  angst,  threat of death    → Revived Hope strife &amp; turmoil   → Peace</vt:lpstr>
      <vt:lpstr>Christmas as Sunrise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Luke 1: 5-25; 76-80</dc:title>
  <dc:creator>Streamer</dc:creator>
  <cp:lastModifiedBy>Streamer</cp:lastModifiedBy>
  <cp:revision>3</cp:revision>
  <dcterms:modified xsi:type="dcterms:W3CDTF">2021-11-21T00:25:27Z</dcterms:modified>
</cp:coreProperties>
</file>