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1"/>
    <p:sldMasterId id="2147483726" r:id="rId2"/>
  </p:sldMasterIdLst>
  <p:notesMasterIdLst>
    <p:notesMasterId r:id="rId22"/>
  </p:notesMasterIdLst>
  <p:sldIdLst>
    <p:sldId id="258" r:id="rId3"/>
    <p:sldId id="276" r:id="rId4"/>
    <p:sldId id="260" r:id="rId5"/>
    <p:sldId id="259" r:id="rId6"/>
    <p:sldId id="261" r:id="rId7"/>
    <p:sldId id="275" r:id="rId8"/>
    <p:sldId id="262" r:id="rId9"/>
    <p:sldId id="263" r:id="rId10"/>
    <p:sldId id="264" r:id="rId11"/>
    <p:sldId id="265" r:id="rId12"/>
    <p:sldId id="267" r:id="rId13"/>
    <p:sldId id="266" r:id="rId14"/>
    <p:sldId id="268" r:id="rId15"/>
    <p:sldId id="269" r:id="rId16"/>
    <p:sldId id="272" r:id="rId17"/>
    <p:sldId id="274" r:id="rId18"/>
    <p:sldId id="271" r:id="rId19"/>
    <p:sldId id="270" r:id="rId20"/>
    <p:sldId id="273" r:id="rId21"/>
  </p:sldIdLst>
  <p:sldSz cx="12192000" cy="6858000"/>
  <p:notesSz cx="6802438" cy="99345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762"/>
  </p:normalViewPr>
  <p:slideViewPr>
    <p:cSldViewPr snapToGrid="0" snapToObjects="1">
      <p:cViewPr varScale="1">
        <p:scale>
          <a:sx n="61" d="100"/>
          <a:sy n="61" d="100"/>
        </p:scale>
        <p:origin x="72" y="246"/>
      </p:cViewPr>
      <p:guideLst/>
    </p:cSldViewPr>
  </p:slideViewPr>
  <p:notesTextViewPr>
    <p:cViewPr>
      <p:scale>
        <a:sx n="1" d="1"/>
        <a:sy n="1" d="1"/>
      </p:scale>
      <p:origin x="0" y="0"/>
    </p:cViewPr>
  </p:notesTextViewPr>
  <p:notesViewPr>
    <p:cSldViewPr snapToGrid="0" snapToObjects="1">
      <p:cViewPr varScale="1">
        <p:scale>
          <a:sx n="51" d="100"/>
          <a:sy n="51" d="100"/>
        </p:scale>
        <p:origin x="178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7723" cy="498454"/>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3141" y="0"/>
            <a:ext cx="2947723" cy="498454"/>
          </a:xfrm>
          <a:prstGeom prst="rect">
            <a:avLst/>
          </a:prstGeom>
        </p:spPr>
        <p:txBody>
          <a:bodyPr vert="horz" lIns="91440" tIns="45720" rIns="91440" bIns="45720" rtlCol="0"/>
          <a:lstStyle>
            <a:lvl1pPr algn="r">
              <a:defRPr sz="1200"/>
            </a:lvl1pPr>
          </a:lstStyle>
          <a:p>
            <a:fld id="{FC09E054-F480-4F01-BF71-84CA1F164F1E}" type="datetimeFigureOut">
              <a:rPr lang="en-AU" smtClean="0"/>
              <a:t>23/01/2022</a:t>
            </a:fld>
            <a:endParaRPr lang="en-AU"/>
          </a:p>
        </p:txBody>
      </p:sp>
      <p:sp>
        <p:nvSpPr>
          <p:cNvPr id="4" name="Slide Image Placeholder 3"/>
          <p:cNvSpPr>
            <a:spLocks noGrp="1" noRot="1" noChangeAspect="1"/>
          </p:cNvSpPr>
          <p:nvPr>
            <p:ph type="sldImg" idx="2"/>
          </p:nvPr>
        </p:nvSpPr>
        <p:spPr>
          <a:xfrm>
            <a:off x="422275" y="1241425"/>
            <a:ext cx="5959475" cy="33528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244" y="4781014"/>
            <a:ext cx="5441950" cy="39117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6123"/>
            <a:ext cx="2947723" cy="498453"/>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3141" y="9436123"/>
            <a:ext cx="2947723" cy="498453"/>
          </a:xfrm>
          <a:prstGeom prst="rect">
            <a:avLst/>
          </a:prstGeom>
        </p:spPr>
        <p:txBody>
          <a:bodyPr vert="horz" lIns="91440" tIns="45720" rIns="91440" bIns="45720" rtlCol="0" anchor="b"/>
          <a:lstStyle>
            <a:lvl1pPr algn="r">
              <a:defRPr sz="1200"/>
            </a:lvl1pPr>
          </a:lstStyle>
          <a:p>
            <a:fld id="{C23E6439-3DCE-4472-9742-3612B3B88664}" type="slidenum">
              <a:rPr lang="en-AU" smtClean="0"/>
              <a:t>‹#›</a:t>
            </a:fld>
            <a:endParaRPr lang="en-AU"/>
          </a:p>
        </p:txBody>
      </p:sp>
    </p:spTree>
    <p:extLst>
      <p:ext uri="{BB962C8B-B14F-4D97-AF65-F5344CB8AC3E}">
        <p14:creationId xmlns:p14="http://schemas.microsoft.com/office/powerpoint/2010/main" val="1231120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is the third in our current series of 4 Sundays about Life in the Early Church.</a:t>
            </a:r>
          </a:p>
          <a:p>
            <a:endParaRPr lang="en-AU" dirty="0"/>
          </a:p>
        </p:txBody>
      </p:sp>
      <p:sp>
        <p:nvSpPr>
          <p:cNvPr id="4" name="Slide Number Placeholder 3"/>
          <p:cNvSpPr>
            <a:spLocks noGrp="1"/>
          </p:cNvSpPr>
          <p:nvPr>
            <p:ph type="sldNum" sz="quarter" idx="5"/>
          </p:nvPr>
        </p:nvSpPr>
        <p:spPr/>
        <p:txBody>
          <a:bodyPr/>
          <a:lstStyle/>
          <a:p>
            <a:fld id="{C23E6439-3DCE-4472-9742-3612B3B88664}" type="slidenum">
              <a:rPr lang="en-AU" smtClean="0"/>
              <a:t>4</a:t>
            </a:fld>
            <a:endParaRPr lang="en-AU"/>
          </a:p>
        </p:txBody>
      </p:sp>
    </p:spTree>
    <p:extLst>
      <p:ext uri="{BB962C8B-B14F-4D97-AF65-F5344CB8AC3E}">
        <p14:creationId xmlns:p14="http://schemas.microsoft.com/office/powerpoint/2010/main" val="138175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Summarising aspects of Stephen during this last day of his life.</a:t>
            </a:r>
          </a:p>
        </p:txBody>
      </p:sp>
      <p:sp>
        <p:nvSpPr>
          <p:cNvPr id="4" name="Slide Number Placeholder 3"/>
          <p:cNvSpPr>
            <a:spLocks noGrp="1"/>
          </p:cNvSpPr>
          <p:nvPr>
            <p:ph type="sldNum" sz="quarter" idx="5"/>
          </p:nvPr>
        </p:nvSpPr>
        <p:spPr/>
        <p:txBody>
          <a:bodyPr/>
          <a:lstStyle/>
          <a:p>
            <a:fld id="{C23E6439-3DCE-4472-9742-3612B3B88664}" type="slidenum">
              <a:rPr lang="en-AU" smtClean="0"/>
              <a:t>13</a:t>
            </a:fld>
            <a:endParaRPr lang="en-AU"/>
          </a:p>
        </p:txBody>
      </p:sp>
    </p:spTree>
    <p:extLst>
      <p:ext uri="{BB962C8B-B14F-4D97-AF65-F5344CB8AC3E}">
        <p14:creationId xmlns:p14="http://schemas.microsoft.com/office/powerpoint/2010/main" val="2441929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main lesson to be learnt from Stephens story is that the Holy Spirit was active throughout these event in Stephen’s life.</a:t>
            </a:r>
          </a:p>
          <a:p>
            <a:endParaRPr lang="en-AU" dirty="0"/>
          </a:p>
          <a:p>
            <a:r>
              <a:rPr lang="en-AU" dirty="0"/>
              <a:t>Was it a good outcome?</a:t>
            </a:r>
          </a:p>
          <a:p>
            <a:endParaRPr lang="en-AU" dirty="0"/>
          </a:p>
          <a:p>
            <a:r>
              <a:rPr lang="en-AU" dirty="0"/>
              <a:t>You may say no since Stephen a valuable member of the community lost his life.</a:t>
            </a:r>
          </a:p>
          <a:p>
            <a:endParaRPr lang="en-AU" dirty="0"/>
          </a:p>
          <a:p>
            <a:r>
              <a:rPr lang="en-AU" dirty="0"/>
              <a:t>But you have to say yes because it clearly was part of God’s plan not that we know all of the details.  We are told the name of one of the witnesses, Saul, and I dare say that these events had a big impact on him and are part of what lead him to eventually be converted.  Many others witness this day is Stephens life.</a:t>
            </a:r>
          </a:p>
          <a:p>
            <a:endParaRPr lang="en-AU" dirty="0"/>
          </a:p>
          <a:p>
            <a:r>
              <a:rPr lang="en-AU" dirty="0"/>
              <a:t>Whilst there seems to have already been some persecution in the early church, Stephen is the first record of someone dying for their faith.   After this persecution become rampant and the church started leaving Jerusalem moved out into the other areas taking the gospel message with them just as Jesus had instructed. </a:t>
            </a:r>
          </a:p>
          <a:p>
            <a:endParaRPr lang="en-AU" dirty="0"/>
          </a:p>
          <a:p>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C23E6439-3DCE-4472-9742-3612B3B88664}" type="slidenum">
              <a:rPr lang="en-AU" smtClean="0"/>
              <a:t>14</a:t>
            </a:fld>
            <a:endParaRPr lang="en-AU"/>
          </a:p>
        </p:txBody>
      </p:sp>
    </p:spTree>
    <p:extLst>
      <p:ext uri="{BB962C8B-B14F-4D97-AF65-F5344CB8AC3E}">
        <p14:creationId xmlns:p14="http://schemas.microsoft.com/office/powerpoint/2010/main" val="874319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Jesus said that if we follow him we are to deny ourselves and take up his cross.</a:t>
            </a:r>
          </a:p>
          <a:p>
            <a:endParaRPr lang="en-AU" dirty="0"/>
          </a:p>
          <a:p>
            <a:r>
              <a:rPr lang="en-AU" dirty="0"/>
              <a:t>What does it cost you and me today to follow Jesus?</a:t>
            </a:r>
          </a:p>
          <a:p>
            <a:endParaRPr lang="en-AU" dirty="0"/>
          </a:p>
          <a:p>
            <a:pPr marL="171450" indent="-171450">
              <a:buFont typeface="Arial" panose="020B0604020202020204" pitchFamily="34" charset="0"/>
              <a:buChar char="•"/>
            </a:pPr>
            <a:r>
              <a:rPr lang="en-AU" dirty="0"/>
              <a:t>Certainly will not cost us our physical life. Did you know that last year on average 13 Christians  were martyred each day.  We are fortunate to live in a country where we will not be persecuted to that extent.</a:t>
            </a:r>
          </a:p>
          <a:p>
            <a:pPr marL="171450" indent="-171450">
              <a:buFont typeface="Arial" panose="020B0604020202020204" pitchFamily="34" charset="0"/>
              <a:buChar char="•"/>
            </a:pPr>
            <a:r>
              <a:rPr lang="en-AU" dirty="0"/>
              <a:t>It should cost you time  - spending time with God daily; doing the good works that he has assigned for you to do rather than doing things just to please yourself.</a:t>
            </a:r>
          </a:p>
          <a:p>
            <a:pPr marL="171450" indent="-171450">
              <a:buFont typeface="Arial" panose="020B0604020202020204" pitchFamily="34" charset="0"/>
              <a:buChar char="•"/>
            </a:pPr>
            <a:r>
              <a:rPr lang="en-AU" dirty="0"/>
              <a:t>There should be some financial cost as God direct you to give some of your money to his work.</a:t>
            </a:r>
          </a:p>
          <a:p>
            <a:pPr marL="171450" indent="-171450">
              <a:buFont typeface="Arial" panose="020B0604020202020204" pitchFamily="34" charset="0"/>
              <a:buChar char="•"/>
            </a:pPr>
            <a:r>
              <a:rPr lang="en-AU" dirty="0"/>
              <a:t>Standing in the community – you may be ignored for a promotion because you are a Christian.</a:t>
            </a:r>
          </a:p>
          <a:p>
            <a:endParaRPr lang="en-AU" dirty="0"/>
          </a:p>
          <a:p>
            <a:endParaRPr lang="en-AU" dirty="0"/>
          </a:p>
          <a:p>
            <a:r>
              <a:rPr lang="en-AU" dirty="0"/>
              <a:t>What will it cost you and me today to follow Jesus this week?</a:t>
            </a:r>
          </a:p>
          <a:p>
            <a:endParaRPr lang="en-AU" dirty="0"/>
          </a:p>
          <a:p>
            <a:endParaRPr lang="en-AU" dirty="0"/>
          </a:p>
        </p:txBody>
      </p:sp>
      <p:sp>
        <p:nvSpPr>
          <p:cNvPr id="4" name="Slide Number Placeholder 3"/>
          <p:cNvSpPr>
            <a:spLocks noGrp="1"/>
          </p:cNvSpPr>
          <p:nvPr>
            <p:ph type="sldNum" sz="quarter" idx="5"/>
          </p:nvPr>
        </p:nvSpPr>
        <p:spPr/>
        <p:txBody>
          <a:bodyPr/>
          <a:lstStyle/>
          <a:p>
            <a:fld id="{C23E6439-3DCE-4472-9742-3612B3B88664}" type="slidenum">
              <a:rPr lang="en-AU" smtClean="0"/>
              <a:t>15</a:t>
            </a:fld>
            <a:endParaRPr lang="en-AU"/>
          </a:p>
        </p:txBody>
      </p:sp>
    </p:spTree>
    <p:extLst>
      <p:ext uri="{BB962C8B-B14F-4D97-AF65-F5344CB8AC3E}">
        <p14:creationId xmlns:p14="http://schemas.microsoft.com/office/powerpoint/2010/main" val="214088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photograph was taken while Barbara and I were working as house parent in a Christian indigenous boarding school in 2015.  These were my 8 daughters at the time.</a:t>
            </a:r>
          </a:p>
          <a:p>
            <a:endParaRPr lang="en-AU" dirty="0"/>
          </a:p>
          <a:p>
            <a:r>
              <a:rPr lang="en-AU" dirty="0"/>
              <a:t>We felt that God had lead us there.</a:t>
            </a:r>
          </a:p>
          <a:p>
            <a:endParaRPr lang="en-AU" dirty="0"/>
          </a:p>
          <a:p>
            <a:r>
              <a:rPr lang="en-AU" dirty="0"/>
              <a:t>It did cost us.</a:t>
            </a:r>
          </a:p>
          <a:p>
            <a:endParaRPr lang="en-AU" dirty="0"/>
          </a:p>
          <a:p>
            <a:r>
              <a:rPr lang="en-AU" dirty="0"/>
              <a:t>We obviously left our family in </a:t>
            </a:r>
            <a:r>
              <a:rPr lang="en-AU" dirty="0" err="1"/>
              <a:t>Melb</a:t>
            </a:r>
            <a:r>
              <a:rPr lang="en-AU" dirty="0"/>
              <a:t> to fend for themselves.</a:t>
            </a:r>
          </a:p>
          <a:p>
            <a:endParaRPr lang="en-AU" dirty="0"/>
          </a:p>
          <a:p>
            <a:r>
              <a:rPr lang="en-AU" dirty="0"/>
              <a:t>I would rather not have gone through many of the experience that we went through.  Actual to many to repeat here but an example was on a fortnightly visit to Darwin we had 3 girls go their own way when we stopped for tea.   We had to report this to the police and the went looking for them for an hour or 2 before finally heading home to the school.   We didn’t sleep much that night – concerned for these girls who were in our car.  We felt like failures.  Etc.   They were found the next day and eventually returned to the school.</a:t>
            </a:r>
          </a:p>
          <a:p>
            <a:endParaRPr lang="en-AU" dirty="0"/>
          </a:p>
          <a:p>
            <a:r>
              <a:rPr lang="en-AU" dirty="0"/>
              <a:t>However although there were many unpleasant experiences and duties, there were also many enjoyable experiences and God taught and grew us during this time.  We also gained some good friends.</a:t>
            </a:r>
          </a:p>
        </p:txBody>
      </p:sp>
      <p:sp>
        <p:nvSpPr>
          <p:cNvPr id="4" name="Slide Number Placeholder 3"/>
          <p:cNvSpPr>
            <a:spLocks noGrp="1"/>
          </p:cNvSpPr>
          <p:nvPr>
            <p:ph type="sldNum" sz="quarter" idx="5"/>
          </p:nvPr>
        </p:nvSpPr>
        <p:spPr/>
        <p:txBody>
          <a:bodyPr/>
          <a:lstStyle/>
          <a:p>
            <a:fld id="{C23E6439-3DCE-4472-9742-3612B3B88664}" type="slidenum">
              <a:rPr lang="en-AU" smtClean="0"/>
              <a:t>16</a:t>
            </a:fld>
            <a:endParaRPr lang="en-AU"/>
          </a:p>
        </p:txBody>
      </p:sp>
    </p:spTree>
    <p:extLst>
      <p:ext uri="{BB962C8B-B14F-4D97-AF65-F5344CB8AC3E}">
        <p14:creationId xmlns:p14="http://schemas.microsoft.com/office/powerpoint/2010/main" val="4041439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23E6439-3DCE-4472-9742-3612B3B88664}" type="slidenum">
              <a:rPr lang="en-AU" smtClean="0"/>
              <a:t>17</a:t>
            </a:fld>
            <a:endParaRPr lang="en-AU"/>
          </a:p>
        </p:txBody>
      </p:sp>
    </p:spTree>
    <p:extLst>
      <p:ext uri="{BB962C8B-B14F-4D97-AF65-F5344CB8AC3E}">
        <p14:creationId xmlns:p14="http://schemas.microsoft.com/office/powerpoint/2010/main" val="284630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We spoke about this earlier.  Living a life full of the Holy Spirit.</a:t>
            </a:r>
          </a:p>
          <a:p>
            <a:endParaRPr lang="en-AU" dirty="0"/>
          </a:p>
          <a:p>
            <a:r>
              <a:rPr lang="en-AU" dirty="0"/>
              <a:t>How does one go about doing this.</a:t>
            </a:r>
          </a:p>
          <a:p>
            <a:endParaRPr lang="en-AU" dirty="0"/>
          </a:p>
          <a:p>
            <a:r>
              <a:rPr lang="en-AU" dirty="0"/>
              <a:t>You could pretend that you are full of the Holy Spirit but that would be a lot of work and quite pointless.</a:t>
            </a:r>
          </a:p>
          <a:p>
            <a:endParaRPr lang="en-AU" dirty="0"/>
          </a:p>
          <a:p>
            <a:r>
              <a:rPr lang="en-AU" dirty="0"/>
              <a:t>Firstly you need to be a follower of Jesus.  Having realised you have sinned and then asking and believing that his death pays the penalty for you sins before God.  Giving your life to Jesus you will be given his Holy Spirit.</a:t>
            </a:r>
          </a:p>
          <a:p>
            <a:endParaRPr lang="en-AU" dirty="0"/>
          </a:p>
          <a:p>
            <a:r>
              <a:rPr lang="en-AU" dirty="0"/>
              <a:t>Then daily you have to submit to the Holy Spirit.</a:t>
            </a:r>
          </a:p>
          <a:p>
            <a:endParaRPr lang="en-AU" dirty="0"/>
          </a:p>
          <a:p>
            <a:r>
              <a:rPr lang="en-AU" dirty="0"/>
              <a:t>You may remember this pray that the Power to Change guys that were here a couple of years ago left with us.  I think it is helpful to consider praying something like this at the start of every day.</a:t>
            </a:r>
          </a:p>
        </p:txBody>
      </p:sp>
      <p:sp>
        <p:nvSpPr>
          <p:cNvPr id="4" name="Slide Number Placeholder 3"/>
          <p:cNvSpPr>
            <a:spLocks noGrp="1"/>
          </p:cNvSpPr>
          <p:nvPr>
            <p:ph type="sldNum" sz="quarter" idx="5"/>
          </p:nvPr>
        </p:nvSpPr>
        <p:spPr/>
        <p:txBody>
          <a:bodyPr/>
          <a:lstStyle/>
          <a:p>
            <a:fld id="{C23E6439-3DCE-4472-9742-3612B3B88664}" type="slidenum">
              <a:rPr lang="en-AU" smtClean="0"/>
              <a:t>18</a:t>
            </a:fld>
            <a:endParaRPr lang="en-AU"/>
          </a:p>
        </p:txBody>
      </p:sp>
    </p:spTree>
    <p:extLst>
      <p:ext uri="{BB962C8B-B14F-4D97-AF65-F5344CB8AC3E}">
        <p14:creationId xmlns:p14="http://schemas.microsoft.com/office/powerpoint/2010/main" val="6300244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 encourage you to write your own daily prayer and pray it every day and see what God does with your life.</a:t>
            </a:r>
          </a:p>
          <a:p>
            <a:endParaRPr lang="en-AU" dirty="0"/>
          </a:p>
          <a:p>
            <a:r>
              <a:rPr lang="en-AU" dirty="0"/>
              <a:t>Stephen was full of the Holy Spirit.</a:t>
            </a:r>
          </a:p>
          <a:p>
            <a:endParaRPr lang="en-AU" dirty="0"/>
          </a:p>
          <a:p>
            <a:r>
              <a:rPr lang="en-AU" dirty="0"/>
              <a:t>Please come and chat if you want to talk about any of these things.</a:t>
            </a:r>
          </a:p>
        </p:txBody>
      </p:sp>
      <p:sp>
        <p:nvSpPr>
          <p:cNvPr id="4" name="Slide Number Placeholder 3"/>
          <p:cNvSpPr>
            <a:spLocks noGrp="1"/>
          </p:cNvSpPr>
          <p:nvPr>
            <p:ph type="sldNum" sz="quarter" idx="5"/>
          </p:nvPr>
        </p:nvSpPr>
        <p:spPr/>
        <p:txBody>
          <a:bodyPr/>
          <a:lstStyle/>
          <a:p>
            <a:fld id="{C23E6439-3DCE-4472-9742-3612B3B88664}" type="slidenum">
              <a:rPr lang="en-AU" smtClean="0"/>
              <a:t>19</a:t>
            </a:fld>
            <a:endParaRPr lang="en-AU"/>
          </a:p>
        </p:txBody>
      </p:sp>
    </p:spTree>
    <p:extLst>
      <p:ext uri="{BB962C8B-B14F-4D97-AF65-F5344CB8AC3E}">
        <p14:creationId xmlns:p14="http://schemas.microsoft.com/office/powerpoint/2010/main" val="1073060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 the past 2 weeks we have had –</a:t>
            </a:r>
          </a:p>
          <a:p>
            <a:endParaRPr lang="en-AU" dirty="0"/>
          </a:p>
          <a:p>
            <a:pPr marL="228600" indent="-228600">
              <a:buAutoNum type="arabicPeriod"/>
            </a:pPr>
            <a:r>
              <a:rPr lang="en-AU" dirty="0"/>
              <a:t>Overview of the Acts of the Apostles – Kay suggested that it would be more appropriately titled ‘Acts of the Holy Spirit’</a:t>
            </a:r>
          </a:p>
          <a:p>
            <a:pPr marL="685800" lvl="1" indent="-228600">
              <a:buAutoNum type="arabicPeriod"/>
            </a:pPr>
            <a:r>
              <a:rPr lang="en-AU" dirty="0"/>
              <a:t>Holy Spirit is mentioned over 50 times and in every chapter</a:t>
            </a:r>
          </a:p>
          <a:p>
            <a:pPr marL="685800" lvl="1" indent="-228600">
              <a:buAutoNum type="arabicPeriod"/>
            </a:pPr>
            <a:r>
              <a:rPr lang="en-AU" dirty="0"/>
              <a:t>Witness/testify/tell used more than 30 times</a:t>
            </a:r>
          </a:p>
          <a:p>
            <a:pPr marL="685800" lvl="1" indent="-228600">
              <a:buAutoNum type="arabicPeriod"/>
            </a:pPr>
            <a:endParaRPr lang="en-AU" dirty="0"/>
          </a:p>
          <a:p>
            <a:pPr marL="228600" indent="-228600">
              <a:buAutoNum type="arabicPeriod"/>
            </a:pPr>
            <a:r>
              <a:rPr lang="en-AU" dirty="0"/>
              <a:t>Last week – Peter &amp; John;  Woody spoke about the transition from OT to Church (fulfilment of prophecies); all people on earth being blessed by Abrahams descendants - the gospel share with all nations and invitation is still open to follow Jesus – join his plan for humanity.</a:t>
            </a:r>
          </a:p>
          <a:p>
            <a:pPr marL="228600" indent="-228600">
              <a:buAutoNum type="arabicPeriod"/>
            </a:pPr>
            <a:endParaRPr lang="en-AU" dirty="0"/>
          </a:p>
        </p:txBody>
      </p:sp>
      <p:sp>
        <p:nvSpPr>
          <p:cNvPr id="4" name="Slide Number Placeholder 3"/>
          <p:cNvSpPr>
            <a:spLocks noGrp="1"/>
          </p:cNvSpPr>
          <p:nvPr>
            <p:ph type="sldNum" sz="quarter" idx="5"/>
          </p:nvPr>
        </p:nvSpPr>
        <p:spPr/>
        <p:txBody>
          <a:bodyPr/>
          <a:lstStyle/>
          <a:p>
            <a:fld id="{C23E6439-3DCE-4472-9742-3612B3B88664}" type="slidenum">
              <a:rPr lang="en-AU" smtClean="0"/>
              <a:t>5</a:t>
            </a:fld>
            <a:endParaRPr lang="en-AU"/>
          </a:p>
        </p:txBody>
      </p:sp>
    </p:spTree>
    <p:extLst>
      <p:ext uri="{BB962C8B-B14F-4D97-AF65-F5344CB8AC3E}">
        <p14:creationId xmlns:p14="http://schemas.microsoft.com/office/powerpoint/2010/main" val="3314815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 Here are the challenges left with us last week:</a:t>
            </a:r>
          </a:p>
          <a:p>
            <a:pPr marL="685800" lvl="1" indent="-228600">
              <a:buAutoNum type="arabicPeriod"/>
            </a:pPr>
            <a:r>
              <a:rPr lang="en-AU" dirty="0"/>
              <a:t>Accepts Jesus’ invitation to be a part of the blessing to the nations</a:t>
            </a:r>
          </a:p>
          <a:p>
            <a:pPr marL="685800" lvl="1" indent="-228600">
              <a:buAutoNum type="arabicPeriod"/>
            </a:pPr>
            <a:r>
              <a:rPr lang="en-AU" dirty="0"/>
              <a:t>Seek the Holy Spirits empowering for direction in our daily lives</a:t>
            </a:r>
          </a:p>
          <a:p>
            <a:pPr marL="685800" lvl="1" indent="-228600">
              <a:buAutoNum type="arabicPeriod"/>
            </a:pPr>
            <a:r>
              <a:rPr lang="en-AU" dirty="0"/>
              <a:t>Expect opposition to God’s plan and our work for Him</a:t>
            </a:r>
          </a:p>
          <a:p>
            <a:pPr marL="685800" lvl="1" indent="-228600">
              <a:buAutoNum type="arabicPeriod"/>
            </a:pPr>
            <a:r>
              <a:rPr lang="en-AU" dirty="0"/>
              <a:t>See God work in us and through us.</a:t>
            </a:r>
          </a:p>
        </p:txBody>
      </p:sp>
      <p:sp>
        <p:nvSpPr>
          <p:cNvPr id="4" name="Slide Number Placeholder 3"/>
          <p:cNvSpPr>
            <a:spLocks noGrp="1"/>
          </p:cNvSpPr>
          <p:nvPr>
            <p:ph type="sldNum" sz="quarter" idx="5"/>
          </p:nvPr>
        </p:nvSpPr>
        <p:spPr/>
        <p:txBody>
          <a:bodyPr/>
          <a:lstStyle/>
          <a:p>
            <a:fld id="{C23E6439-3DCE-4472-9742-3612B3B88664}" type="slidenum">
              <a:rPr lang="en-AU" smtClean="0"/>
              <a:t>6</a:t>
            </a:fld>
            <a:endParaRPr lang="en-AU"/>
          </a:p>
        </p:txBody>
      </p:sp>
    </p:spTree>
    <p:extLst>
      <p:ext uri="{BB962C8B-B14F-4D97-AF65-F5344CB8AC3E}">
        <p14:creationId xmlns:p14="http://schemas.microsoft.com/office/powerpoint/2010/main" val="829260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Today we are focussing on Acts chapters 6 and 7 which related the events around Stephen.</a:t>
            </a:r>
          </a:p>
          <a:p>
            <a:endParaRPr lang="en-AU" dirty="0"/>
          </a:p>
          <a:p>
            <a:r>
              <a:rPr lang="en-AU" dirty="0"/>
              <a:t>Briefly for context what has happened in the book of Acts to this point.</a:t>
            </a:r>
          </a:p>
          <a:p>
            <a:endParaRPr lang="en-AU" dirty="0"/>
          </a:p>
          <a:p>
            <a:r>
              <a:rPr lang="en-AU" dirty="0"/>
              <a:t>The events in Ch 6 &amp; 7 seems to have occurred sometime between 31 to 35AD; 2-6 years after Jesus’ ascension.</a:t>
            </a:r>
          </a:p>
          <a:p>
            <a:endParaRPr lang="en-AU" dirty="0"/>
          </a:p>
          <a:p>
            <a:r>
              <a:rPr lang="en-AU" dirty="0"/>
              <a:t>In Ch 6 we see the first mention of Stephen.  The church has growth to such a size that the Apostles saw a need to appoint some men to look after some of the practical needs of the church so that they could be freed up to focus on prayer and teaching.  Especially since there were complaint that certain widows were being overlooked in the daily food distribution</a:t>
            </a:r>
          </a:p>
          <a:p>
            <a:endParaRPr lang="en-AU" dirty="0"/>
          </a:p>
          <a:p>
            <a:r>
              <a:rPr lang="en-AU" dirty="0"/>
              <a:t>So they pray and appoint 7 men who meet the criteria of being ‘full of the spirit and wisdom’.  </a:t>
            </a:r>
          </a:p>
          <a:p>
            <a:endParaRPr lang="en-AU" dirty="0"/>
          </a:p>
          <a:p>
            <a:r>
              <a:rPr lang="en-AU" dirty="0"/>
              <a:t>Stephen is the first of the 7 mentioned.</a:t>
            </a:r>
          </a:p>
        </p:txBody>
      </p:sp>
      <p:sp>
        <p:nvSpPr>
          <p:cNvPr id="4" name="Slide Number Placeholder 3"/>
          <p:cNvSpPr>
            <a:spLocks noGrp="1"/>
          </p:cNvSpPr>
          <p:nvPr>
            <p:ph type="sldNum" sz="quarter" idx="5"/>
          </p:nvPr>
        </p:nvSpPr>
        <p:spPr/>
        <p:txBody>
          <a:bodyPr/>
          <a:lstStyle/>
          <a:p>
            <a:fld id="{C23E6439-3DCE-4472-9742-3612B3B88664}" type="slidenum">
              <a:rPr lang="en-AU" smtClean="0"/>
              <a:t>7</a:t>
            </a:fld>
            <a:endParaRPr lang="en-AU"/>
          </a:p>
        </p:txBody>
      </p:sp>
    </p:spTree>
    <p:extLst>
      <p:ext uri="{BB962C8B-B14F-4D97-AF65-F5344CB8AC3E}">
        <p14:creationId xmlns:p14="http://schemas.microsoft.com/office/powerpoint/2010/main" val="311637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what do we know about Stephen.</a:t>
            </a:r>
          </a:p>
          <a:p>
            <a:endParaRPr lang="en-AU" dirty="0"/>
          </a:p>
          <a:p>
            <a:pPr marL="228600" indent="-228600">
              <a:buAutoNum type="arabicPeriod"/>
            </a:pPr>
            <a:r>
              <a:rPr lang="en-AU" dirty="0"/>
              <a:t>He was appointed in this practical leadership role – today it would be one of the board members or what we called a deacon in the past.</a:t>
            </a:r>
          </a:p>
          <a:p>
            <a:pPr marL="228600" indent="-228600">
              <a:buAutoNum type="arabicPeriod"/>
            </a:pPr>
            <a:r>
              <a:rPr lang="en-AU" dirty="0"/>
              <a:t>He was a man ‘full of faith and of the Holy Spirit’ – he is only one of the 7 that get a special mention but that might be because the author is about to tell us more about Stephen.</a:t>
            </a:r>
          </a:p>
          <a:p>
            <a:pPr marL="228600" indent="-228600">
              <a:buAutoNum type="arabicPeriod"/>
            </a:pPr>
            <a:r>
              <a:rPr lang="en-AU" dirty="0"/>
              <a:t>In V8 is mentions that he was ‘Full of God’s grace and power, did great wonders and miraculous signs among the people’.  Clearly the Apostles were not the only one that God used to demonstrated his power through miracles.</a:t>
            </a:r>
          </a:p>
          <a:p>
            <a:pPr marL="228600" indent="-228600">
              <a:buAutoNum type="arabicPeriod"/>
            </a:pPr>
            <a:r>
              <a:rPr lang="en-AU" dirty="0"/>
              <a:t>Other than these couple of points we know very little about Stephen.</a:t>
            </a:r>
          </a:p>
          <a:p>
            <a:pPr marL="685800" lvl="1" indent="-228600">
              <a:buAutoNum type="arabicPeriod"/>
            </a:pPr>
            <a:r>
              <a:rPr lang="en-AU" dirty="0"/>
              <a:t>How old was he?  Probable middle aged or senior given his understanding of the scriptures.</a:t>
            </a:r>
          </a:p>
          <a:p>
            <a:pPr marL="685800" lvl="1" indent="-228600">
              <a:buAutoNum type="arabicPeriod"/>
            </a:pPr>
            <a:r>
              <a:rPr lang="en-AU" dirty="0"/>
              <a:t>Did he have a family?</a:t>
            </a:r>
          </a:p>
          <a:p>
            <a:pPr marL="685800" lvl="1" indent="-228600">
              <a:buAutoNum type="arabicPeriod"/>
            </a:pPr>
            <a:r>
              <a:rPr lang="en-AU" dirty="0"/>
              <a:t>What was his occupation?</a:t>
            </a:r>
          </a:p>
          <a:p>
            <a:pPr marL="685800" lvl="1" indent="-228600">
              <a:buAutoNum type="arabicPeriod"/>
            </a:pPr>
            <a:r>
              <a:rPr lang="en-AU" dirty="0"/>
              <a:t>When was he converted?  Probably would have seen or hear about Jesus when he was alive and possibly converted on the day of Pentecost or thereafter.</a:t>
            </a:r>
          </a:p>
          <a:p>
            <a:r>
              <a:rPr lang="en-AU" dirty="0"/>
              <a:t>We don’t know the answers to these question and it must not be that important since it has been left out of the story by the author who was inspired by the Holy Spirit.</a:t>
            </a:r>
          </a:p>
        </p:txBody>
      </p:sp>
      <p:sp>
        <p:nvSpPr>
          <p:cNvPr id="4" name="Slide Number Placeholder 3"/>
          <p:cNvSpPr>
            <a:spLocks noGrp="1"/>
          </p:cNvSpPr>
          <p:nvPr>
            <p:ph type="sldNum" sz="quarter" idx="5"/>
          </p:nvPr>
        </p:nvSpPr>
        <p:spPr/>
        <p:txBody>
          <a:bodyPr/>
          <a:lstStyle/>
          <a:p>
            <a:fld id="{C23E6439-3DCE-4472-9742-3612B3B88664}" type="slidenum">
              <a:rPr lang="en-AU" smtClean="0"/>
              <a:t>8</a:t>
            </a:fld>
            <a:endParaRPr lang="en-AU"/>
          </a:p>
        </p:txBody>
      </p:sp>
    </p:spTree>
    <p:extLst>
      <p:ext uri="{BB962C8B-B14F-4D97-AF65-F5344CB8AC3E}">
        <p14:creationId xmlns:p14="http://schemas.microsoft.com/office/powerpoint/2010/main" val="3150165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main thing that we know about Stephen that he was full of the Holy Spirit and that was evident to those around him.</a:t>
            </a:r>
          </a:p>
          <a:p>
            <a:endParaRPr lang="en-AU" dirty="0"/>
          </a:p>
          <a:p>
            <a:r>
              <a:rPr lang="en-AU" dirty="0"/>
              <a:t>How do we stand up in this respect – is it evident to those around you and I that we are full of the Holy Spirit?</a:t>
            </a:r>
          </a:p>
          <a:p>
            <a:endParaRPr lang="en-AU" dirty="0"/>
          </a:p>
          <a:p>
            <a:r>
              <a:rPr lang="en-AU" dirty="0"/>
              <a:t>I remember meeting a new starter at the job I had about 20 years ago.  From the outset it was evident that he was different and I assumed immediately that he was a Christian.  He was happy and joyful, outwardly kind and considered going out of his was to help people wherever he could.  I did speak to him and find out that he was a Christian.  He left after about a year and went to the middle east to share his faith with local in the country that he went to.  He sent back some interesting stories.  My point here was that it was obvious that he was a Christian.  That is not to say that there are plenty of non-Christian people around that have happy and joyful demeanours.</a:t>
            </a:r>
          </a:p>
          <a:p>
            <a:endParaRPr lang="en-AU" dirty="0"/>
          </a:p>
          <a:p>
            <a:r>
              <a:rPr lang="en-AU" dirty="0"/>
              <a:t>Stephen was full of the Holy Spirit.</a:t>
            </a:r>
          </a:p>
          <a:p>
            <a:endParaRPr lang="en-AU" dirty="0"/>
          </a:p>
          <a:p>
            <a:r>
              <a:rPr lang="en-AU" dirty="0"/>
              <a:t>Later in the story we see that his face has the appearance of an angel.  In that respect we are reminded of Moses after he had spent some time with God on Mt Sinai – he had to cover his face.   Also the disciples who were with Jesus on the mount transfiguration.  The more time we spend with God the more his Holy Spirit will impact on our lives such that we will stand out.</a:t>
            </a:r>
          </a:p>
        </p:txBody>
      </p:sp>
      <p:sp>
        <p:nvSpPr>
          <p:cNvPr id="4" name="Slide Number Placeholder 3"/>
          <p:cNvSpPr>
            <a:spLocks noGrp="1"/>
          </p:cNvSpPr>
          <p:nvPr>
            <p:ph type="sldNum" sz="quarter" idx="5"/>
          </p:nvPr>
        </p:nvSpPr>
        <p:spPr/>
        <p:txBody>
          <a:bodyPr/>
          <a:lstStyle/>
          <a:p>
            <a:fld id="{C23E6439-3DCE-4472-9742-3612B3B88664}" type="slidenum">
              <a:rPr lang="en-AU" smtClean="0"/>
              <a:t>9</a:t>
            </a:fld>
            <a:endParaRPr lang="en-AU"/>
          </a:p>
        </p:txBody>
      </p:sp>
    </p:spTree>
    <p:extLst>
      <p:ext uri="{BB962C8B-B14F-4D97-AF65-F5344CB8AC3E}">
        <p14:creationId xmlns:p14="http://schemas.microsoft.com/office/powerpoint/2010/main" val="632525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Shortly after we read that Stephen is more than a match when arguing with the some of the spiritual leaders of the community.</a:t>
            </a:r>
          </a:p>
          <a:p>
            <a:endParaRPr lang="en-AU" dirty="0"/>
          </a:p>
          <a:p>
            <a:r>
              <a:rPr lang="en-AU" dirty="0"/>
              <a:t>They become upset and falsely accuse him of ‘blasphemy against Moses and against God and for speaking against the temple and against the law’.</a:t>
            </a:r>
          </a:p>
          <a:p>
            <a:endParaRPr lang="en-AU" dirty="0"/>
          </a:p>
          <a:p>
            <a:endParaRPr lang="en-AU" dirty="0"/>
          </a:p>
          <a:p>
            <a:r>
              <a:rPr lang="en-AU" dirty="0"/>
              <a:t>They seize Stephen and take him before the Sanhedrin.</a:t>
            </a:r>
          </a:p>
          <a:p>
            <a:endParaRPr lang="en-AU" dirty="0"/>
          </a:p>
          <a:p>
            <a:r>
              <a:rPr lang="en-AU" dirty="0"/>
              <a:t>It is here that we read that all who were sitting in the Sanhedrin looked intently at Stephen and they saw that his face was like the face of an angel.</a:t>
            </a:r>
          </a:p>
        </p:txBody>
      </p:sp>
      <p:sp>
        <p:nvSpPr>
          <p:cNvPr id="4" name="Slide Number Placeholder 3"/>
          <p:cNvSpPr>
            <a:spLocks noGrp="1"/>
          </p:cNvSpPr>
          <p:nvPr>
            <p:ph type="sldNum" sz="quarter" idx="5"/>
          </p:nvPr>
        </p:nvSpPr>
        <p:spPr/>
        <p:txBody>
          <a:bodyPr/>
          <a:lstStyle/>
          <a:p>
            <a:fld id="{C23E6439-3DCE-4472-9742-3612B3B88664}" type="slidenum">
              <a:rPr lang="en-AU" smtClean="0"/>
              <a:t>10</a:t>
            </a:fld>
            <a:endParaRPr lang="en-AU"/>
          </a:p>
        </p:txBody>
      </p:sp>
    </p:spTree>
    <p:extLst>
      <p:ext uri="{BB962C8B-B14F-4D97-AF65-F5344CB8AC3E}">
        <p14:creationId xmlns:p14="http://schemas.microsoft.com/office/powerpoint/2010/main" val="2238518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 response the High Priest asking if these accusations are true Stephen responds with the longest speech recorded in Acts.</a:t>
            </a:r>
          </a:p>
          <a:p>
            <a:endParaRPr lang="en-AU" dirty="0"/>
          </a:p>
          <a:p>
            <a:r>
              <a:rPr lang="en-AU" dirty="0"/>
              <a:t>His response is said to be one of the best commentaries about the events and history recorded in the old Testament. He is talking with men that knew the history and the scriptures he reminds them about how God interacted with their ancestors.</a:t>
            </a:r>
          </a:p>
          <a:p>
            <a:endParaRPr lang="en-AU" dirty="0"/>
          </a:p>
          <a:p>
            <a:r>
              <a:rPr lang="en-AU" dirty="0"/>
              <a:t>The Holy Spirit is giving him the words to say.  I am pretty sure that Stephen did not have this speak prepared in his back pocket ready for this occasion.</a:t>
            </a:r>
          </a:p>
          <a:p>
            <a:endParaRPr lang="en-AU" dirty="0"/>
          </a:p>
          <a:p>
            <a:r>
              <a:rPr lang="en-AU" dirty="0"/>
              <a:t>He starts at the start of the history of the Jews – Abraham.</a:t>
            </a:r>
          </a:p>
          <a:p>
            <a:r>
              <a:rPr lang="en-AU" dirty="0"/>
              <a:t>I will not talk about the detail in Stephen speak.</a:t>
            </a:r>
          </a:p>
          <a:p>
            <a:endParaRPr lang="en-AU" dirty="0"/>
          </a:p>
          <a:p>
            <a:r>
              <a:rPr lang="en-AU" dirty="0"/>
              <a:t>He reminds them about how God gave his law to Moses and set up the Tabernacle as His dwelling place with the Israelites.  He reminds them how they disregarded his laws and worship idols made by human hands.  He reminds them about how the original temple was built by Solomon.</a:t>
            </a:r>
          </a:p>
          <a:p>
            <a:endParaRPr lang="en-AU" dirty="0"/>
          </a:p>
          <a:p>
            <a:r>
              <a:rPr lang="en-AU" dirty="0"/>
              <a:t>Then he reminds them that God doesn’t live in the temple made by men.  Read 7:48-50.</a:t>
            </a:r>
          </a:p>
          <a:p>
            <a:endParaRPr lang="en-AU" dirty="0"/>
          </a:p>
          <a:p>
            <a:endParaRPr lang="en-AU" dirty="0"/>
          </a:p>
        </p:txBody>
      </p:sp>
      <p:sp>
        <p:nvSpPr>
          <p:cNvPr id="4" name="Slide Number Placeholder 3"/>
          <p:cNvSpPr>
            <a:spLocks noGrp="1"/>
          </p:cNvSpPr>
          <p:nvPr>
            <p:ph type="sldNum" sz="quarter" idx="5"/>
          </p:nvPr>
        </p:nvSpPr>
        <p:spPr/>
        <p:txBody>
          <a:bodyPr/>
          <a:lstStyle/>
          <a:p>
            <a:fld id="{C23E6439-3DCE-4472-9742-3612B3B88664}" type="slidenum">
              <a:rPr lang="en-AU" smtClean="0"/>
              <a:t>11</a:t>
            </a:fld>
            <a:endParaRPr lang="en-AU"/>
          </a:p>
        </p:txBody>
      </p:sp>
    </p:spTree>
    <p:extLst>
      <p:ext uri="{BB962C8B-B14F-4D97-AF65-F5344CB8AC3E}">
        <p14:creationId xmlns:p14="http://schemas.microsoft.com/office/powerpoint/2010/main" val="3362432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He final gets to the point of highlighting where the religious leaders have gone wrong.</a:t>
            </a:r>
          </a:p>
          <a:p>
            <a:endParaRPr lang="en-AU" dirty="0"/>
          </a:p>
          <a:p>
            <a:r>
              <a:rPr lang="en-AU" dirty="0"/>
              <a:t>7:51-54</a:t>
            </a:r>
          </a:p>
          <a:p>
            <a:endParaRPr lang="en-AU" dirty="0"/>
          </a:p>
          <a:p>
            <a:r>
              <a:rPr lang="en-AU" dirty="0"/>
              <a:t>He is talking with the men that were instrumental in the false accusation and crucifixion of Jesus.</a:t>
            </a:r>
          </a:p>
          <a:p>
            <a:endParaRPr lang="en-AU" dirty="0"/>
          </a:p>
          <a:p>
            <a:r>
              <a:rPr lang="en-AU" dirty="0"/>
              <a:t>Their response is not unexpected – they get very upset, drag Stephen out of the city and throw stones at him until he is no longer alive.</a:t>
            </a:r>
          </a:p>
          <a:p>
            <a:endParaRPr lang="en-AU" dirty="0"/>
          </a:p>
          <a:p>
            <a:r>
              <a:rPr lang="en-AU" dirty="0"/>
              <a:t>However Stephen seems almost unaware of the event occurring around him and he has a vision of Jesus sitting at God’s right hand.</a:t>
            </a:r>
          </a:p>
          <a:p>
            <a:endParaRPr lang="en-AU" dirty="0"/>
          </a:p>
          <a:p>
            <a:r>
              <a:rPr lang="en-AU" dirty="0"/>
              <a:t>He prays asking the Jesus would receive his spirit and then that the sins of the ones stoning him would not be held against them.</a:t>
            </a:r>
          </a:p>
          <a:p>
            <a:endParaRPr lang="en-AU" dirty="0"/>
          </a:p>
          <a:p>
            <a:r>
              <a:rPr lang="en-AU" dirty="0"/>
              <a:t>You will note many parallels between Stephen story and that of Jesus as he went to the cross.</a:t>
            </a:r>
          </a:p>
        </p:txBody>
      </p:sp>
      <p:sp>
        <p:nvSpPr>
          <p:cNvPr id="4" name="Slide Number Placeholder 3"/>
          <p:cNvSpPr>
            <a:spLocks noGrp="1"/>
          </p:cNvSpPr>
          <p:nvPr>
            <p:ph type="sldNum" sz="quarter" idx="5"/>
          </p:nvPr>
        </p:nvSpPr>
        <p:spPr/>
        <p:txBody>
          <a:bodyPr/>
          <a:lstStyle/>
          <a:p>
            <a:fld id="{C23E6439-3DCE-4472-9742-3612B3B88664}" type="slidenum">
              <a:rPr lang="en-AU" smtClean="0"/>
              <a:t>12</a:t>
            </a:fld>
            <a:endParaRPr lang="en-AU"/>
          </a:p>
        </p:txBody>
      </p:sp>
    </p:spTree>
    <p:extLst>
      <p:ext uri="{BB962C8B-B14F-4D97-AF65-F5344CB8AC3E}">
        <p14:creationId xmlns:p14="http://schemas.microsoft.com/office/powerpoint/2010/main" val="3442097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D129-A8C2-419E-B641-6CC90F50732D}"/>
              </a:ext>
            </a:extLst>
          </p:cNvPr>
          <p:cNvSpPr>
            <a:spLocks noGrp="1"/>
          </p:cNvSpPr>
          <p:nvPr>
            <p:ph type="ctrTitle"/>
          </p:nvPr>
        </p:nvSpPr>
        <p:spPr>
          <a:xfrm>
            <a:off x="762000" y="1524000"/>
            <a:ext cx="10668000" cy="22860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B33C04-8A23-4499-A6EF-1D190F0FB38E}"/>
              </a:ext>
            </a:extLst>
          </p:cNvPr>
          <p:cNvSpPr>
            <a:spLocks noGrp="1"/>
          </p:cNvSpPr>
          <p:nvPr>
            <p:ph type="subTitle" idx="1"/>
          </p:nvPr>
        </p:nvSpPr>
        <p:spPr>
          <a:xfrm>
            <a:off x="762000" y="4571999"/>
            <a:ext cx="10668000" cy="1524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FA99FB-5674-4BC5-949F-8D45EC167511}"/>
              </a:ext>
            </a:extLst>
          </p:cNvPr>
          <p:cNvSpPr>
            <a:spLocks noGrp="1"/>
          </p:cNvSpPr>
          <p:nvPr>
            <p:ph type="dt" sz="half" idx="10"/>
          </p:nvPr>
        </p:nvSpPr>
        <p:spPr/>
        <p:txBody>
          <a:bodyPr/>
          <a:lstStyle/>
          <a:p>
            <a:fld id="{76969C88-B244-455D-A017-012B25B1ACDD}" type="datetimeFigureOut">
              <a:rPr lang="en-US" smtClean="0"/>
              <a:t>1/23/2022</a:t>
            </a:fld>
            <a:endParaRPr lang="en-US"/>
          </a:p>
        </p:txBody>
      </p:sp>
      <p:sp>
        <p:nvSpPr>
          <p:cNvPr id="5" name="Footer Placeholder 4">
            <a:extLst>
              <a:ext uri="{FF2B5EF4-FFF2-40B4-BE49-F238E27FC236}">
                <a16:creationId xmlns:a16="http://schemas.microsoft.com/office/drawing/2014/main" id="{0763CF93-DD67-4FE2-8083-864693FE8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5E934-32B6-44B1-9622-67F30BDA3F3A}"/>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4249174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A5B09-FC60-445F-8A12-79869BEC60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A219F7-87F2-409F-BB0B-8FE9270C98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C2BB8-59E0-4EB2-B3BE-59D8641EE133}"/>
              </a:ext>
            </a:extLst>
          </p:cNvPr>
          <p:cNvSpPr>
            <a:spLocks noGrp="1"/>
          </p:cNvSpPr>
          <p:nvPr>
            <p:ph type="dt" sz="half" idx="10"/>
          </p:nvPr>
        </p:nvSpPr>
        <p:spPr/>
        <p:txBody>
          <a:bodyPr/>
          <a:lstStyle/>
          <a:p>
            <a:fld id="{76969C88-B244-455D-A017-012B25B1ACDD}" type="datetimeFigureOut">
              <a:rPr lang="en-US" smtClean="0"/>
              <a:t>1/23/2022</a:t>
            </a:fld>
            <a:endParaRPr lang="en-US"/>
          </a:p>
        </p:txBody>
      </p:sp>
      <p:sp>
        <p:nvSpPr>
          <p:cNvPr id="5" name="Footer Placeholder 4">
            <a:extLst>
              <a:ext uri="{FF2B5EF4-FFF2-40B4-BE49-F238E27FC236}">
                <a16:creationId xmlns:a16="http://schemas.microsoft.com/office/drawing/2014/main" id="{2D56984E-C0DE-461B-8011-8FC31B0EE9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FE7C03-68D3-445E-A5A2-8A935CFC97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654176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21F0D7-112D-48B1-B32B-170B1AA2B51E}"/>
              </a:ext>
            </a:extLst>
          </p:cNvPr>
          <p:cNvSpPr>
            <a:spLocks noGrp="1"/>
          </p:cNvSpPr>
          <p:nvPr>
            <p:ph type="title" orient="vert"/>
          </p:nvPr>
        </p:nvSpPr>
        <p:spPr>
          <a:xfrm>
            <a:off x="9143998" y="761999"/>
            <a:ext cx="2286000" cy="5334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27A7C1-8E5B-41DA-9802-F242D382B66B}"/>
              </a:ext>
            </a:extLst>
          </p:cNvPr>
          <p:cNvSpPr>
            <a:spLocks noGrp="1"/>
          </p:cNvSpPr>
          <p:nvPr>
            <p:ph type="body" orient="vert" idx="1"/>
          </p:nvPr>
        </p:nvSpPr>
        <p:spPr>
          <a:xfrm>
            <a:off x="762001" y="761999"/>
            <a:ext cx="7619999" cy="5334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61CC7-F5B1-464A-8127-60645FB21081}"/>
              </a:ext>
            </a:extLst>
          </p:cNvPr>
          <p:cNvSpPr>
            <a:spLocks noGrp="1"/>
          </p:cNvSpPr>
          <p:nvPr>
            <p:ph type="dt" sz="half" idx="10"/>
          </p:nvPr>
        </p:nvSpPr>
        <p:spPr/>
        <p:txBody>
          <a:bodyPr/>
          <a:lstStyle/>
          <a:p>
            <a:fld id="{76969C88-B244-455D-A017-012B25B1ACDD}" type="datetimeFigureOut">
              <a:rPr lang="en-US" smtClean="0"/>
              <a:t>1/23/2022</a:t>
            </a:fld>
            <a:endParaRPr lang="en-US"/>
          </a:p>
        </p:txBody>
      </p:sp>
      <p:sp>
        <p:nvSpPr>
          <p:cNvPr id="5" name="Footer Placeholder 4">
            <a:extLst>
              <a:ext uri="{FF2B5EF4-FFF2-40B4-BE49-F238E27FC236}">
                <a16:creationId xmlns:a16="http://schemas.microsoft.com/office/drawing/2014/main" id="{53B94302-B381-4F37-A9FF-5CC551917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707151-541F-4104-B989-83A9DCA6E61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914510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1/23/2022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324060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288709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4619549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442000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1/23/2022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842278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1/23/2022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8998198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1/23/2022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900375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980395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F011-A499-4054-89BF-A4800A68F60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66FB6E8-D956-45B5-9B4A-9D31DF466B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DB9DB-9E62-4292-915C-1DD4134740DB}"/>
              </a:ext>
            </a:extLst>
          </p:cNvPr>
          <p:cNvSpPr>
            <a:spLocks noGrp="1"/>
          </p:cNvSpPr>
          <p:nvPr>
            <p:ph type="dt" sz="half" idx="10"/>
          </p:nvPr>
        </p:nvSpPr>
        <p:spPr/>
        <p:txBody>
          <a:bodyPr/>
          <a:lstStyle/>
          <a:p>
            <a:fld id="{76969C88-B244-455D-A017-012B25B1ACDD}" type="datetimeFigureOut">
              <a:rPr lang="en-US" smtClean="0"/>
              <a:t>1/23/2022</a:t>
            </a:fld>
            <a:endParaRPr lang="en-US"/>
          </a:p>
        </p:txBody>
      </p:sp>
      <p:sp>
        <p:nvSpPr>
          <p:cNvPr id="5" name="Footer Placeholder 4">
            <a:extLst>
              <a:ext uri="{FF2B5EF4-FFF2-40B4-BE49-F238E27FC236}">
                <a16:creationId xmlns:a16="http://schemas.microsoft.com/office/drawing/2014/main" id="{2BD462F1-BC30-4172-8353-363123A1D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92EE8A-96DF-4D7D-B434-778324756D04}"/>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3902671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313932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254787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9200305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539422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0813549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1/23/2022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380875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1/23/2022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6464575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6187665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053442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453A-F2B4-4EDB-B8FA-150267BC1A9A}"/>
              </a:ext>
            </a:extLst>
          </p:cNvPr>
          <p:cNvSpPr>
            <a:spLocks noGrp="1"/>
          </p:cNvSpPr>
          <p:nvPr>
            <p:ph type="title"/>
          </p:nvPr>
        </p:nvSpPr>
        <p:spPr>
          <a:xfrm>
            <a:off x="762000" y="1524000"/>
            <a:ext cx="10668000" cy="303847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C46C51-ADF1-48FC-A4D9-38C369E78304}"/>
              </a:ext>
            </a:extLst>
          </p:cNvPr>
          <p:cNvSpPr>
            <a:spLocks noGrp="1"/>
          </p:cNvSpPr>
          <p:nvPr>
            <p:ph type="body" idx="1"/>
          </p:nvPr>
        </p:nvSpPr>
        <p:spPr>
          <a:xfrm>
            <a:off x="762000" y="4589463"/>
            <a:ext cx="10668000" cy="15065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C43B56-4DC7-490B-AEFD-55ED1ECFF82E}"/>
              </a:ext>
            </a:extLst>
          </p:cNvPr>
          <p:cNvSpPr>
            <a:spLocks noGrp="1"/>
          </p:cNvSpPr>
          <p:nvPr>
            <p:ph type="dt" sz="half" idx="10"/>
          </p:nvPr>
        </p:nvSpPr>
        <p:spPr/>
        <p:txBody>
          <a:bodyPr/>
          <a:lstStyle/>
          <a:p>
            <a:fld id="{76969C88-B244-455D-A017-012B25B1ACDD}" type="datetimeFigureOut">
              <a:rPr lang="en-US" smtClean="0"/>
              <a:t>1/23/2022</a:t>
            </a:fld>
            <a:endParaRPr lang="en-US"/>
          </a:p>
        </p:txBody>
      </p:sp>
      <p:sp>
        <p:nvSpPr>
          <p:cNvPr id="5" name="Footer Placeholder 4">
            <a:extLst>
              <a:ext uri="{FF2B5EF4-FFF2-40B4-BE49-F238E27FC236}">
                <a16:creationId xmlns:a16="http://schemas.microsoft.com/office/drawing/2014/main" id="{454738F8-C4B2-41D8-B627-A6DDB24B2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F43D49-23F8-4C4B-9C30-EDC030EE6F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4000101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5556D-6916-42E6-8820-8A0D328A5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2747A5-C962-477F-89AA-A32385D57996}"/>
              </a:ext>
            </a:extLst>
          </p:cNvPr>
          <p:cNvSpPr>
            <a:spLocks noGrp="1"/>
          </p:cNvSpPr>
          <p:nvPr>
            <p:ph sz="half" idx="1"/>
          </p:nvPr>
        </p:nvSpPr>
        <p:spPr>
          <a:xfrm>
            <a:off x="762000" y="2285999"/>
            <a:ext cx="5151119"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D08312-30FC-44D8-B2A9-B5CAAD9F066F}"/>
              </a:ext>
            </a:extLst>
          </p:cNvPr>
          <p:cNvSpPr>
            <a:spLocks noGrp="1"/>
          </p:cNvSpPr>
          <p:nvPr>
            <p:ph sz="half" idx="2"/>
          </p:nvPr>
        </p:nvSpPr>
        <p:spPr>
          <a:xfrm>
            <a:off x="6278879" y="2285999"/>
            <a:ext cx="5151121"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ED84EB-AF90-4F19-A376-0FE5E50F9EA5}"/>
              </a:ext>
            </a:extLst>
          </p:cNvPr>
          <p:cNvSpPr>
            <a:spLocks noGrp="1"/>
          </p:cNvSpPr>
          <p:nvPr>
            <p:ph type="dt" sz="half" idx="10"/>
          </p:nvPr>
        </p:nvSpPr>
        <p:spPr/>
        <p:txBody>
          <a:bodyPr/>
          <a:lstStyle/>
          <a:p>
            <a:fld id="{76969C88-B244-455D-A017-012B25B1ACDD}" type="datetimeFigureOut">
              <a:rPr lang="en-US" smtClean="0"/>
              <a:t>1/23/2022</a:t>
            </a:fld>
            <a:endParaRPr lang="en-US"/>
          </a:p>
        </p:txBody>
      </p:sp>
      <p:sp>
        <p:nvSpPr>
          <p:cNvPr id="6" name="Footer Placeholder 5">
            <a:extLst>
              <a:ext uri="{FF2B5EF4-FFF2-40B4-BE49-F238E27FC236}">
                <a16:creationId xmlns:a16="http://schemas.microsoft.com/office/drawing/2014/main" id="{7B838ED0-2789-41E4-A36E-83F92CA2E8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221A83-6D60-45F0-9173-5F6D2438BC3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191564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FFAE2-03F4-4A94-86C4-9305B237CA89}"/>
              </a:ext>
            </a:extLst>
          </p:cNvPr>
          <p:cNvSpPr>
            <a:spLocks noGrp="1"/>
          </p:cNvSpPr>
          <p:nvPr>
            <p:ph type="title"/>
          </p:nvPr>
        </p:nvSpPr>
        <p:spPr>
          <a:xfrm>
            <a:off x="762000" y="762000"/>
            <a:ext cx="10668000" cy="1524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BAC5A5-E184-46B6-8AB5-C8E132D3624B}"/>
              </a:ext>
            </a:extLst>
          </p:cNvPr>
          <p:cNvSpPr>
            <a:spLocks noGrp="1"/>
          </p:cNvSpPr>
          <p:nvPr>
            <p:ph type="body" idx="1"/>
          </p:nvPr>
        </p:nvSpPr>
        <p:spPr>
          <a:xfrm>
            <a:off x="762000" y="2285999"/>
            <a:ext cx="5151119"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DCFE87-5D80-45CB-9D13-DFC9AFCEC7F9}"/>
              </a:ext>
            </a:extLst>
          </p:cNvPr>
          <p:cNvSpPr>
            <a:spLocks noGrp="1"/>
          </p:cNvSpPr>
          <p:nvPr>
            <p:ph sz="half" idx="2"/>
          </p:nvPr>
        </p:nvSpPr>
        <p:spPr>
          <a:xfrm>
            <a:off x="762000" y="3048000"/>
            <a:ext cx="5151119"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AC1E5A-8423-4749-8EDA-E13425F69658}"/>
              </a:ext>
            </a:extLst>
          </p:cNvPr>
          <p:cNvSpPr>
            <a:spLocks noGrp="1"/>
          </p:cNvSpPr>
          <p:nvPr>
            <p:ph type="body" sz="quarter" idx="3"/>
          </p:nvPr>
        </p:nvSpPr>
        <p:spPr>
          <a:xfrm>
            <a:off x="6278878" y="2286000"/>
            <a:ext cx="5151122"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832AAA-4BB8-4A3D-9C79-516F82F8001D}"/>
              </a:ext>
            </a:extLst>
          </p:cNvPr>
          <p:cNvSpPr>
            <a:spLocks noGrp="1"/>
          </p:cNvSpPr>
          <p:nvPr>
            <p:ph sz="quarter" idx="4"/>
          </p:nvPr>
        </p:nvSpPr>
        <p:spPr>
          <a:xfrm>
            <a:off x="6278878" y="3048000"/>
            <a:ext cx="5151122"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0BEC63-51D3-4C70-B804-BE9EF765AD21}"/>
              </a:ext>
            </a:extLst>
          </p:cNvPr>
          <p:cNvSpPr>
            <a:spLocks noGrp="1"/>
          </p:cNvSpPr>
          <p:nvPr>
            <p:ph type="dt" sz="half" idx="10"/>
          </p:nvPr>
        </p:nvSpPr>
        <p:spPr/>
        <p:txBody>
          <a:bodyPr/>
          <a:lstStyle/>
          <a:p>
            <a:fld id="{76969C88-B244-455D-A017-012B25B1ACDD}" type="datetimeFigureOut">
              <a:rPr lang="en-US" smtClean="0"/>
              <a:t>1/23/2022</a:t>
            </a:fld>
            <a:endParaRPr lang="en-US"/>
          </a:p>
        </p:txBody>
      </p:sp>
      <p:sp>
        <p:nvSpPr>
          <p:cNvPr id="8" name="Footer Placeholder 7">
            <a:extLst>
              <a:ext uri="{FF2B5EF4-FFF2-40B4-BE49-F238E27FC236}">
                <a16:creationId xmlns:a16="http://schemas.microsoft.com/office/drawing/2014/main" id="{735CA295-8563-402F-92C3-1F20C977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FA5918-109D-4342-84C0-9774A52C9E7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555400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F2662-CBD1-4498-9B6E-2961F5EF1B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F739AE-8101-4C18-8CF3-911BDF3978A8}"/>
              </a:ext>
            </a:extLst>
          </p:cNvPr>
          <p:cNvSpPr>
            <a:spLocks noGrp="1"/>
          </p:cNvSpPr>
          <p:nvPr>
            <p:ph type="dt" sz="half" idx="10"/>
          </p:nvPr>
        </p:nvSpPr>
        <p:spPr/>
        <p:txBody>
          <a:bodyPr/>
          <a:lstStyle/>
          <a:p>
            <a:fld id="{76969C88-B244-455D-A017-012B25B1ACDD}" type="datetimeFigureOut">
              <a:rPr lang="en-US" smtClean="0"/>
              <a:t>1/23/2022</a:t>
            </a:fld>
            <a:endParaRPr lang="en-US"/>
          </a:p>
        </p:txBody>
      </p:sp>
      <p:sp>
        <p:nvSpPr>
          <p:cNvPr id="4" name="Footer Placeholder 3">
            <a:extLst>
              <a:ext uri="{FF2B5EF4-FFF2-40B4-BE49-F238E27FC236}">
                <a16:creationId xmlns:a16="http://schemas.microsoft.com/office/drawing/2014/main" id="{66EB1C88-D181-449C-9BE1-E85068C188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38A2C9-E93B-4F0A-A021-9E3AEBC3FA8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520897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0AE8D9-9B42-438E-ADA6-CCFE45788460}"/>
              </a:ext>
            </a:extLst>
          </p:cNvPr>
          <p:cNvSpPr>
            <a:spLocks noGrp="1"/>
          </p:cNvSpPr>
          <p:nvPr>
            <p:ph type="dt" sz="half" idx="10"/>
          </p:nvPr>
        </p:nvSpPr>
        <p:spPr/>
        <p:txBody>
          <a:bodyPr/>
          <a:lstStyle/>
          <a:p>
            <a:fld id="{76969C88-B244-455D-A017-012B25B1ACDD}" type="datetimeFigureOut">
              <a:rPr lang="en-US" smtClean="0"/>
              <a:t>1/23/2022</a:t>
            </a:fld>
            <a:endParaRPr lang="en-US"/>
          </a:p>
        </p:txBody>
      </p:sp>
      <p:sp>
        <p:nvSpPr>
          <p:cNvPr id="3" name="Footer Placeholder 2">
            <a:extLst>
              <a:ext uri="{FF2B5EF4-FFF2-40B4-BE49-F238E27FC236}">
                <a16:creationId xmlns:a16="http://schemas.microsoft.com/office/drawing/2014/main" id="{C4F792B9-A8AF-4E13-8A25-741E89691E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3A2CF6-DBC5-4491-B213-B3CD09D3130C}"/>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406169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7076-58C8-494C-B6B1-DC86F62DDC24}"/>
              </a:ext>
            </a:extLst>
          </p:cNvPr>
          <p:cNvSpPr>
            <a:spLocks noGrp="1"/>
          </p:cNvSpPr>
          <p:nvPr>
            <p:ph type="title"/>
          </p:nvPr>
        </p:nvSpPr>
        <p:spPr>
          <a:xfrm>
            <a:off x="762000" y="761998"/>
            <a:ext cx="3810000" cy="1524002"/>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F29E36-0340-452F-8D0A-1BC3F3A388CF}"/>
              </a:ext>
            </a:extLst>
          </p:cNvPr>
          <p:cNvSpPr>
            <a:spLocks noGrp="1"/>
          </p:cNvSpPr>
          <p:nvPr>
            <p:ph idx="1"/>
          </p:nvPr>
        </p:nvSpPr>
        <p:spPr>
          <a:xfrm>
            <a:off x="5334000" y="762001"/>
            <a:ext cx="609600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051C2E-E587-45E8-BDB1-DFF2F2791BF6}"/>
              </a:ext>
            </a:extLst>
          </p:cNvPr>
          <p:cNvSpPr>
            <a:spLocks noGrp="1"/>
          </p:cNvSpPr>
          <p:nvPr>
            <p:ph type="body" sz="half" idx="2"/>
          </p:nvPr>
        </p:nvSpPr>
        <p:spPr>
          <a:xfrm>
            <a:off x="762000" y="2286000"/>
            <a:ext cx="3810000" cy="38100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21D993-DEDD-470E-B48B-CB053A55A119}"/>
              </a:ext>
            </a:extLst>
          </p:cNvPr>
          <p:cNvSpPr>
            <a:spLocks noGrp="1"/>
          </p:cNvSpPr>
          <p:nvPr>
            <p:ph type="dt" sz="half" idx="10"/>
          </p:nvPr>
        </p:nvSpPr>
        <p:spPr/>
        <p:txBody>
          <a:bodyPr/>
          <a:lstStyle/>
          <a:p>
            <a:fld id="{76969C88-B244-455D-A017-012B25B1ACDD}" type="datetimeFigureOut">
              <a:rPr lang="en-US" smtClean="0"/>
              <a:t>1/23/2022</a:t>
            </a:fld>
            <a:endParaRPr lang="en-US"/>
          </a:p>
        </p:txBody>
      </p:sp>
      <p:sp>
        <p:nvSpPr>
          <p:cNvPr id="6" name="Footer Placeholder 5">
            <a:extLst>
              <a:ext uri="{FF2B5EF4-FFF2-40B4-BE49-F238E27FC236}">
                <a16:creationId xmlns:a16="http://schemas.microsoft.com/office/drawing/2014/main" id="{67926C64-7401-4CA4-859F-74472AF869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108F41-F1F6-431C-9B45-8A447F188CB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769071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104FB-422C-4023-9381-EB12F1582D44}"/>
              </a:ext>
            </a:extLst>
          </p:cNvPr>
          <p:cNvSpPr>
            <a:spLocks noGrp="1"/>
          </p:cNvSpPr>
          <p:nvPr>
            <p:ph type="title"/>
          </p:nvPr>
        </p:nvSpPr>
        <p:spPr>
          <a:xfrm>
            <a:off x="762001" y="762000"/>
            <a:ext cx="3809999" cy="1524000"/>
          </a:xfrm>
        </p:spPr>
        <p:txBody>
          <a:bodyPr anchor="t" anchorCtr="0"/>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DBA3AA-DE44-4B1F-91D1-09F67B89B941}"/>
              </a:ext>
            </a:extLst>
          </p:cNvPr>
          <p:cNvSpPr>
            <a:spLocks noGrp="1"/>
          </p:cNvSpPr>
          <p:nvPr>
            <p:ph type="pic" idx="1"/>
          </p:nvPr>
        </p:nvSpPr>
        <p:spPr>
          <a:xfrm>
            <a:off x="5334000" y="762001"/>
            <a:ext cx="6021388"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A27B131-5117-4106-80DB-2AB208C4C953}"/>
              </a:ext>
            </a:extLst>
          </p:cNvPr>
          <p:cNvSpPr>
            <a:spLocks noGrp="1"/>
          </p:cNvSpPr>
          <p:nvPr>
            <p:ph type="body" sz="half" idx="2"/>
          </p:nvPr>
        </p:nvSpPr>
        <p:spPr>
          <a:xfrm>
            <a:off x="762001" y="2286000"/>
            <a:ext cx="3809999" cy="381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13918A-7F23-4C72-8E80-591324A3046C}"/>
              </a:ext>
            </a:extLst>
          </p:cNvPr>
          <p:cNvSpPr>
            <a:spLocks noGrp="1"/>
          </p:cNvSpPr>
          <p:nvPr>
            <p:ph type="dt" sz="half" idx="10"/>
          </p:nvPr>
        </p:nvSpPr>
        <p:spPr/>
        <p:txBody>
          <a:bodyPr/>
          <a:lstStyle/>
          <a:p>
            <a:fld id="{76969C88-B244-455D-A017-012B25B1ACDD}" type="datetimeFigureOut">
              <a:rPr lang="en-US" smtClean="0"/>
              <a:t>1/23/2022</a:t>
            </a:fld>
            <a:endParaRPr lang="en-US"/>
          </a:p>
        </p:txBody>
      </p:sp>
      <p:sp>
        <p:nvSpPr>
          <p:cNvPr id="6" name="Footer Placeholder 5">
            <a:extLst>
              <a:ext uri="{FF2B5EF4-FFF2-40B4-BE49-F238E27FC236}">
                <a16:creationId xmlns:a16="http://schemas.microsoft.com/office/drawing/2014/main" id="{181071C8-76FE-4B83-8317-BD53C7C844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23681A-6F29-48FC-9409-319ED3E96635}"/>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93745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6EF5A53-0A64-4CA5-B9C7-1CB97CB5CF1C}"/>
              </a:ext>
            </a:extLst>
          </p:cNvPr>
          <p:cNvSpPr/>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Lst>
          </p:cNvPr>
          <p:cNvSpPr/>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2" name="Freeform: Shape 11">
            <a:extLst>
              <a:ext uri="{FF2B5EF4-FFF2-40B4-BE49-F238E27FC236}">
                <a16:creationId xmlns:a16="http://schemas.microsoft.com/office/drawing/2014/main" id="{19E083F6-57F4-487B-A766-EA0462B1EED8}"/>
              </a:ext>
            </a:extLst>
          </p:cNvPr>
          <p:cNvSpPr/>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Placeholder 1">
            <a:extLst>
              <a:ext uri="{FF2B5EF4-FFF2-40B4-BE49-F238E27FC236}">
                <a16:creationId xmlns:a16="http://schemas.microsoft.com/office/drawing/2014/main" id="{A3A2F988-7148-4375-83D8-12EE5EBC7BE0}"/>
              </a:ext>
            </a:extLst>
          </p:cNvPr>
          <p:cNvSpPr>
            <a:spLocks noGrp="1"/>
          </p:cNvSpPr>
          <p:nvPr>
            <p:ph type="title"/>
          </p:nvPr>
        </p:nvSpPr>
        <p:spPr>
          <a:xfrm>
            <a:off x="762000" y="762000"/>
            <a:ext cx="10668000" cy="1524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896238-C5B3-4F3C-97FA-890E1A51A203}"/>
              </a:ext>
            </a:extLst>
          </p:cNvPr>
          <p:cNvSpPr>
            <a:spLocks noGrp="1"/>
          </p:cNvSpPr>
          <p:nvPr>
            <p:ph type="body" idx="1"/>
          </p:nvPr>
        </p:nvSpPr>
        <p:spPr>
          <a:xfrm>
            <a:off x="762000" y="2286000"/>
            <a:ext cx="10668000" cy="38180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6E4474-0442-4E4B-9E5B-CA7B3951C1DA}"/>
              </a:ext>
            </a:extLst>
          </p:cNvPr>
          <p:cNvSpPr>
            <a:spLocks noGrp="1"/>
          </p:cNvSpPr>
          <p:nvPr>
            <p:ph type="dt" sz="half" idx="2"/>
          </p:nvPr>
        </p:nvSpPr>
        <p:spPr>
          <a:xfrm>
            <a:off x="9389165" y="194320"/>
            <a:ext cx="2040835"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76969C88-B244-455D-A017-012B25B1ACDD}" type="datetimeFigureOut">
              <a:rPr lang="en-US" smtClean="0"/>
              <a:pPr/>
              <a:t>1/23/2022</a:t>
            </a:fld>
            <a:endParaRPr lang="en-US"/>
          </a:p>
        </p:txBody>
      </p:sp>
      <p:sp>
        <p:nvSpPr>
          <p:cNvPr id="5" name="Footer Placeholder 4">
            <a:extLst>
              <a:ext uri="{FF2B5EF4-FFF2-40B4-BE49-F238E27FC236}">
                <a16:creationId xmlns:a16="http://schemas.microsoft.com/office/drawing/2014/main" id="{E0626A98-F887-40E1-B9BA-9D93DE90E022}"/>
              </a:ext>
            </a:extLst>
          </p:cNvPr>
          <p:cNvSpPr>
            <a:spLocks noGrp="1"/>
          </p:cNvSpPr>
          <p:nvPr>
            <p:ph type="ftr" sz="quarter" idx="3"/>
          </p:nvPr>
        </p:nvSpPr>
        <p:spPr>
          <a:xfrm>
            <a:off x="761999" y="6356350"/>
            <a:ext cx="6612835" cy="365125"/>
          </a:xfrm>
          <a:prstGeom prst="rect">
            <a:avLst/>
          </a:prstGeom>
        </p:spPr>
        <p:txBody>
          <a:bodyPr vert="horz" lIns="91440" tIns="45720" rIns="91440" bIns="45720" rtlCol="0" anchor="ctr"/>
          <a:lstStyle>
            <a:lvl1pPr algn="l">
              <a:defRPr sz="1200">
                <a:solidFill>
                  <a:schemeClr val="tx1">
                    <a:tint val="75000"/>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482C8119-73F6-4713-9AD3-3628DCDFB8F2}"/>
              </a:ext>
            </a:extLst>
          </p:cNvPr>
          <p:cNvSpPr>
            <a:spLocks noGrp="1"/>
          </p:cNvSpPr>
          <p:nvPr>
            <p:ph type="sldNum" sz="quarter" idx="4"/>
          </p:nvPr>
        </p:nvSpPr>
        <p:spPr>
          <a:xfrm>
            <a:off x="9906000" y="6356350"/>
            <a:ext cx="1524000"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07CE569E-9B7C-4CB9-AB80-C0841F922CFF}" type="slidenum">
              <a:rPr lang="en-US" smtClean="0"/>
              <a:pPr/>
              <a:t>‹#›</a:t>
            </a:fld>
            <a:endParaRPr lang="en-US"/>
          </a:p>
        </p:txBody>
      </p:sp>
    </p:spTree>
    <p:extLst>
      <p:ext uri="{BB962C8B-B14F-4D97-AF65-F5344CB8AC3E}">
        <p14:creationId xmlns:p14="http://schemas.microsoft.com/office/powerpoint/2010/main" val="3064921983"/>
      </p:ext>
    </p:extLst>
  </p:cSld>
  <p:clrMap bg1="dk1" tx1="lt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24" r:id="rId6"/>
    <p:sldLayoutId id="2147483719" r:id="rId7"/>
    <p:sldLayoutId id="2147483720" r:id="rId8"/>
    <p:sldLayoutId id="2147483721" r:id="rId9"/>
    <p:sldLayoutId id="2147483723" r:id="rId10"/>
    <p:sldLayoutId id="21474837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1/23/2022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217385431"/>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5B8B-B08E-41DE-92E0-F14EAB1565D6}"/>
              </a:ext>
            </a:extLst>
          </p:cNvPr>
          <p:cNvSpPr>
            <a:spLocks noGrp="1"/>
          </p:cNvSpPr>
          <p:nvPr>
            <p:ph type="ctrTitle"/>
          </p:nvPr>
        </p:nvSpPr>
        <p:spPr>
          <a:xfrm>
            <a:off x="858077" y="236585"/>
            <a:ext cx="10088217" cy="836841"/>
          </a:xfrm>
        </p:spPr>
        <p:txBody>
          <a:bodyPr>
            <a:normAutofit fontScale="90000"/>
          </a:bodyPr>
          <a:lstStyle/>
          <a:p>
            <a:r>
              <a:rPr lang="en-AU" sz="6000" dirty="0"/>
              <a:t>Acts 6:1-6</a:t>
            </a:r>
          </a:p>
        </p:txBody>
      </p:sp>
      <p:sp>
        <p:nvSpPr>
          <p:cNvPr id="5" name="TextBox 4">
            <a:extLst>
              <a:ext uri="{FF2B5EF4-FFF2-40B4-BE49-F238E27FC236}">
                <a16:creationId xmlns:a16="http://schemas.microsoft.com/office/drawing/2014/main" id="{108C6E15-B990-4403-AE5F-6A53D6E3C87A}"/>
              </a:ext>
            </a:extLst>
          </p:cNvPr>
          <p:cNvSpPr txBox="1"/>
          <p:nvPr/>
        </p:nvSpPr>
        <p:spPr>
          <a:xfrm>
            <a:off x="520281" y="1073426"/>
            <a:ext cx="10918356" cy="550920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1 </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In those days when the number of disciples was increasing, the Grecian Jews among them complained against the Hebraic Jews because their widows were being overlooked in the daily distribution of food. </a:t>
            </a: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2</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So the Twelve gathered all the disciples together and said, "It would not be right for us to neglect the ministry of the word of God in order to wait on tables. </a:t>
            </a: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3</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Brothers, choose seven men from among you who are known to be full of the Spirit and wisdom. We will turn this responsibility over to them </a:t>
            </a: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4</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and will give our attention to prayer and the ministry of the word."</a:t>
            </a:r>
            <a:endParaRPr kumimoji="0" lang="en-AU"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96751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A1CB2-E7E9-B446-A59D-0BF67D6DBB64}"/>
              </a:ext>
            </a:extLst>
          </p:cNvPr>
          <p:cNvSpPr>
            <a:spLocks noGrp="1"/>
          </p:cNvSpPr>
          <p:nvPr>
            <p:ph type="title"/>
          </p:nvPr>
        </p:nvSpPr>
        <p:spPr/>
        <p:txBody>
          <a:bodyPr>
            <a:normAutofit/>
          </a:bodyPr>
          <a:lstStyle/>
          <a:p>
            <a:r>
              <a:rPr lang="en-AU" dirty="0"/>
              <a:t>Events of Acts 6 &amp; 7:</a:t>
            </a:r>
            <a:endParaRPr lang="en-AU" sz="4000" dirty="0">
              <a:solidFill>
                <a:schemeClr val="tx1">
                  <a:alpha val="70000"/>
                </a:schemeClr>
              </a:solidFill>
              <a:latin typeface="+mn-lt"/>
              <a:ea typeface="+mn-ea"/>
              <a:cs typeface="+mn-cs"/>
            </a:endParaRPr>
          </a:p>
        </p:txBody>
      </p:sp>
      <p:sp>
        <p:nvSpPr>
          <p:cNvPr id="3" name="Content Placeholder 2">
            <a:extLst>
              <a:ext uri="{FF2B5EF4-FFF2-40B4-BE49-F238E27FC236}">
                <a16:creationId xmlns:a16="http://schemas.microsoft.com/office/drawing/2014/main" id="{7BA68753-0BE2-C94D-A59B-F69A94CFD246}"/>
              </a:ext>
            </a:extLst>
          </p:cNvPr>
          <p:cNvSpPr>
            <a:spLocks noGrp="1"/>
          </p:cNvSpPr>
          <p:nvPr>
            <p:ph idx="1"/>
          </p:nvPr>
        </p:nvSpPr>
        <p:spPr>
          <a:xfrm>
            <a:off x="762000" y="2087417"/>
            <a:ext cx="10668000" cy="4141261"/>
          </a:xfrm>
        </p:spPr>
        <p:txBody>
          <a:bodyPr>
            <a:normAutofit fontScale="85000" lnSpcReduction="20000"/>
          </a:bodyPr>
          <a:lstStyle/>
          <a:p>
            <a:r>
              <a:rPr lang="en-AU" dirty="0"/>
              <a:t>Members of the Synagogue of the Freedmen argue with Stephen but “could not stand up against his wisdom or the Spirit by whom he spoke” (6:11)</a:t>
            </a:r>
          </a:p>
          <a:p>
            <a:r>
              <a:rPr lang="en-AU" dirty="0"/>
              <a:t>He is falsely accused of blasphemy against Moses and against God and later for speaking against the temple (“holy place”) and against the law.  (6:13) and is taken before the Sanhedrin (highest court of justice and the supreme council)</a:t>
            </a:r>
          </a:p>
          <a:p>
            <a:r>
              <a:rPr lang="en-AU" dirty="0"/>
              <a:t>They saw that his face was like the face of an angel (6:15)</a:t>
            </a:r>
          </a:p>
          <a:p>
            <a:r>
              <a:rPr lang="en-AU" dirty="0"/>
              <a:t>He is given the opportunity to respond to the false accusations</a:t>
            </a:r>
          </a:p>
          <a:p>
            <a:endParaRPr lang="en-AU" dirty="0"/>
          </a:p>
          <a:p>
            <a:endParaRPr lang="en-AU" dirty="0"/>
          </a:p>
          <a:p>
            <a:endParaRPr lang="en-AU" dirty="0"/>
          </a:p>
        </p:txBody>
      </p:sp>
    </p:spTree>
    <p:extLst>
      <p:ext uri="{BB962C8B-B14F-4D97-AF65-F5344CB8AC3E}">
        <p14:creationId xmlns:p14="http://schemas.microsoft.com/office/powerpoint/2010/main" val="1597197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A1CB2-E7E9-B446-A59D-0BF67D6DBB64}"/>
              </a:ext>
            </a:extLst>
          </p:cNvPr>
          <p:cNvSpPr>
            <a:spLocks noGrp="1"/>
          </p:cNvSpPr>
          <p:nvPr>
            <p:ph type="title"/>
          </p:nvPr>
        </p:nvSpPr>
        <p:spPr/>
        <p:txBody>
          <a:bodyPr>
            <a:normAutofit/>
          </a:bodyPr>
          <a:lstStyle/>
          <a:p>
            <a:r>
              <a:rPr lang="en-AU" dirty="0"/>
              <a:t>Events of Acts 6 &amp; 7:</a:t>
            </a:r>
            <a:endParaRPr lang="en-AU" sz="4000" dirty="0">
              <a:solidFill>
                <a:schemeClr val="tx1">
                  <a:alpha val="70000"/>
                </a:schemeClr>
              </a:solidFill>
              <a:latin typeface="+mn-lt"/>
              <a:ea typeface="+mn-ea"/>
              <a:cs typeface="+mn-cs"/>
            </a:endParaRPr>
          </a:p>
        </p:txBody>
      </p:sp>
      <p:sp>
        <p:nvSpPr>
          <p:cNvPr id="3" name="Content Placeholder 2">
            <a:extLst>
              <a:ext uri="{FF2B5EF4-FFF2-40B4-BE49-F238E27FC236}">
                <a16:creationId xmlns:a16="http://schemas.microsoft.com/office/drawing/2014/main" id="{7BA68753-0BE2-C94D-A59B-F69A94CFD246}"/>
              </a:ext>
            </a:extLst>
          </p:cNvPr>
          <p:cNvSpPr>
            <a:spLocks noGrp="1"/>
          </p:cNvSpPr>
          <p:nvPr>
            <p:ph idx="1"/>
          </p:nvPr>
        </p:nvSpPr>
        <p:spPr>
          <a:xfrm>
            <a:off x="762000" y="2087417"/>
            <a:ext cx="10668000" cy="3818083"/>
          </a:xfrm>
        </p:spPr>
        <p:txBody>
          <a:bodyPr>
            <a:normAutofit fontScale="85000" lnSpcReduction="10000"/>
          </a:bodyPr>
          <a:lstStyle/>
          <a:p>
            <a:r>
              <a:rPr lang="en-AU" dirty="0"/>
              <a:t>Stephen responses with the longest sermon recorded in Acts</a:t>
            </a:r>
          </a:p>
          <a:p>
            <a:r>
              <a:rPr lang="en-AU" dirty="0"/>
              <a:t>He starts with Abraham and steps through history – the patriarchs, Moses, Joshua, David, Solomon – reiterating the facts about God’s dwelling place and law. </a:t>
            </a:r>
          </a:p>
          <a:p>
            <a:r>
              <a:rPr lang="en-AU" dirty="0"/>
              <a:t>7:48-50  </a:t>
            </a:r>
            <a:r>
              <a:rPr lang="en-US" dirty="0">
                <a:solidFill>
                  <a:srgbClr val="FFC000">
                    <a:alpha val="70000"/>
                  </a:srgbClr>
                </a:solidFill>
              </a:rPr>
              <a:t>"However, the Most High does not live in houses made by men. As the prophet says: " 'Heaven is my throne, and the earth is my footstool. What kind of house will you build for me? says the Lord. Or where will my resting place be?  Has not my hand made all these things?' </a:t>
            </a:r>
            <a:endParaRPr lang="en-AU" dirty="0">
              <a:solidFill>
                <a:srgbClr val="FFC000">
                  <a:alpha val="70000"/>
                </a:srgbClr>
              </a:solidFill>
            </a:endParaRPr>
          </a:p>
          <a:p>
            <a:endParaRPr lang="en-AU" dirty="0"/>
          </a:p>
          <a:p>
            <a:endParaRPr lang="en-AU" dirty="0"/>
          </a:p>
          <a:p>
            <a:endParaRPr lang="en-AU" dirty="0"/>
          </a:p>
        </p:txBody>
      </p:sp>
    </p:spTree>
    <p:extLst>
      <p:ext uri="{BB962C8B-B14F-4D97-AF65-F5344CB8AC3E}">
        <p14:creationId xmlns:p14="http://schemas.microsoft.com/office/powerpoint/2010/main" val="2687779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A1CB2-E7E9-B446-A59D-0BF67D6DBB64}"/>
              </a:ext>
            </a:extLst>
          </p:cNvPr>
          <p:cNvSpPr>
            <a:spLocks noGrp="1"/>
          </p:cNvSpPr>
          <p:nvPr>
            <p:ph type="title"/>
          </p:nvPr>
        </p:nvSpPr>
        <p:spPr/>
        <p:txBody>
          <a:bodyPr>
            <a:normAutofit/>
          </a:bodyPr>
          <a:lstStyle/>
          <a:p>
            <a:r>
              <a:rPr lang="en-AU" dirty="0"/>
              <a:t>Events of Acts 6 &amp; 7:</a:t>
            </a:r>
            <a:endParaRPr lang="en-AU" sz="4000" dirty="0">
              <a:solidFill>
                <a:schemeClr val="tx1">
                  <a:alpha val="70000"/>
                </a:schemeClr>
              </a:solidFill>
              <a:latin typeface="+mn-lt"/>
              <a:ea typeface="+mn-ea"/>
              <a:cs typeface="+mn-cs"/>
            </a:endParaRPr>
          </a:p>
        </p:txBody>
      </p:sp>
      <p:sp>
        <p:nvSpPr>
          <p:cNvPr id="3" name="Content Placeholder 2">
            <a:extLst>
              <a:ext uri="{FF2B5EF4-FFF2-40B4-BE49-F238E27FC236}">
                <a16:creationId xmlns:a16="http://schemas.microsoft.com/office/drawing/2014/main" id="{7BA68753-0BE2-C94D-A59B-F69A94CFD246}"/>
              </a:ext>
            </a:extLst>
          </p:cNvPr>
          <p:cNvSpPr>
            <a:spLocks noGrp="1"/>
          </p:cNvSpPr>
          <p:nvPr>
            <p:ph idx="1"/>
          </p:nvPr>
        </p:nvSpPr>
        <p:spPr>
          <a:xfrm>
            <a:off x="762000" y="2087417"/>
            <a:ext cx="10668000" cy="3818083"/>
          </a:xfrm>
        </p:spPr>
        <p:txBody>
          <a:bodyPr>
            <a:normAutofit fontScale="92500" lnSpcReduction="20000"/>
          </a:bodyPr>
          <a:lstStyle/>
          <a:p>
            <a:r>
              <a:rPr lang="en-AU" dirty="0"/>
              <a:t>7:51-54 </a:t>
            </a:r>
            <a:r>
              <a:rPr lang="en-US" dirty="0">
                <a:solidFill>
                  <a:srgbClr val="FFC000">
                    <a:alpha val="70000"/>
                  </a:srgbClr>
                </a:solidFill>
              </a:rPr>
              <a:t>"You stiff-necked people, with uncircumcised hearts and ears! You are just like your fathers: You always resist the Holy Spirit! Was there ever a prophet your fathers did not persecute? They even killed those who predicted the coming of the Righteous One. And now you have betrayed and murdered him-- you who have received the law that was put into effect through angels but have not obeyed it." </a:t>
            </a:r>
          </a:p>
          <a:p>
            <a:r>
              <a:rPr lang="en-US" sz="2600" dirty="0"/>
              <a:t>They get upset, drag Stephen out of the city and stone him to death </a:t>
            </a:r>
            <a:endParaRPr lang="en-AU" sz="2600" dirty="0"/>
          </a:p>
          <a:p>
            <a:endParaRPr lang="en-AU" dirty="0"/>
          </a:p>
          <a:p>
            <a:endParaRPr lang="en-AU" dirty="0"/>
          </a:p>
          <a:p>
            <a:endParaRPr lang="en-AU" dirty="0"/>
          </a:p>
        </p:txBody>
      </p:sp>
    </p:spTree>
    <p:extLst>
      <p:ext uri="{BB962C8B-B14F-4D97-AF65-F5344CB8AC3E}">
        <p14:creationId xmlns:p14="http://schemas.microsoft.com/office/powerpoint/2010/main" val="3011138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A1CB2-E7E9-B446-A59D-0BF67D6DBB64}"/>
              </a:ext>
            </a:extLst>
          </p:cNvPr>
          <p:cNvSpPr>
            <a:spLocks noGrp="1"/>
          </p:cNvSpPr>
          <p:nvPr>
            <p:ph type="title"/>
          </p:nvPr>
        </p:nvSpPr>
        <p:spPr/>
        <p:txBody>
          <a:bodyPr>
            <a:normAutofit/>
          </a:bodyPr>
          <a:lstStyle/>
          <a:p>
            <a:r>
              <a:rPr lang="en-AU" dirty="0"/>
              <a:t>Characteristics of Stephen:</a:t>
            </a:r>
            <a:endParaRPr lang="en-AU" sz="4000" dirty="0">
              <a:solidFill>
                <a:schemeClr val="tx1">
                  <a:alpha val="70000"/>
                </a:schemeClr>
              </a:solidFill>
              <a:latin typeface="+mn-lt"/>
              <a:ea typeface="+mn-ea"/>
              <a:cs typeface="+mn-cs"/>
            </a:endParaRPr>
          </a:p>
        </p:txBody>
      </p:sp>
      <p:sp>
        <p:nvSpPr>
          <p:cNvPr id="3" name="Content Placeholder 2">
            <a:extLst>
              <a:ext uri="{FF2B5EF4-FFF2-40B4-BE49-F238E27FC236}">
                <a16:creationId xmlns:a16="http://schemas.microsoft.com/office/drawing/2014/main" id="{7BA68753-0BE2-C94D-A59B-F69A94CFD246}"/>
              </a:ext>
            </a:extLst>
          </p:cNvPr>
          <p:cNvSpPr>
            <a:spLocks noGrp="1"/>
          </p:cNvSpPr>
          <p:nvPr>
            <p:ph idx="1"/>
          </p:nvPr>
        </p:nvSpPr>
        <p:spPr>
          <a:xfrm>
            <a:off x="762000" y="2087417"/>
            <a:ext cx="10668000" cy="3818083"/>
          </a:xfrm>
        </p:spPr>
        <p:txBody>
          <a:bodyPr>
            <a:normAutofit fontScale="92500" lnSpcReduction="10000"/>
          </a:bodyPr>
          <a:lstStyle/>
          <a:p>
            <a:r>
              <a:rPr lang="en-AU" dirty="0"/>
              <a:t>His face was seen as the face of an angel (6:15)</a:t>
            </a:r>
          </a:p>
          <a:p>
            <a:r>
              <a:rPr lang="en-AU" dirty="0"/>
              <a:t>The Holy Spirit gave him the words to respond with</a:t>
            </a:r>
          </a:p>
          <a:p>
            <a:r>
              <a:rPr lang="en-AU" dirty="0"/>
              <a:t>He looks to heaven and visualises Jesus standing at the right hand of God</a:t>
            </a:r>
          </a:p>
          <a:p>
            <a:r>
              <a:rPr lang="en-AU" dirty="0"/>
              <a:t>In his last moments he prays</a:t>
            </a:r>
          </a:p>
          <a:p>
            <a:pPr lvl="1"/>
            <a:r>
              <a:rPr lang="en-AU" dirty="0"/>
              <a:t> ‘Lord Jesus, receive my spirit’</a:t>
            </a:r>
          </a:p>
          <a:p>
            <a:pPr lvl="1"/>
            <a:r>
              <a:rPr lang="en-AU" dirty="0"/>
              <a:t>‘Lord, do not hold this sin against them’</a:t>
            </a:r>
          </a:p>
          <a:p>
            <a:endParaRPr lang="en-AU" dirty="0"/>
          </a:p>
          <a:p>
            <a:endParaRPr lang="en-AU" dirty="0"/>
          </a:p>
          <a:p>
            <a:endParaRPr lang="en-AU" dirty="0"/>
          </a:p>
        </p:txBody>
      </p:sp>
    </p:spTree>
    <p:extLst>
      <p:ext uri="{BB962C8B-B14F-4D97-AF65-F5344CB8AC3E}">
        <p14:creationId xmlns:p14="http://schemas.microsoft.com/office/powerpoint/2010/main" val="982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A1CB2-E7E9-B446-A59D-0BF67D6DBB64}"/>
              </a:ext>
            </a:extLst>
          </p:cNvPr>
          <p:cNvSpPr>
            <a:spLocks noGrp="1"/>
          </p:cNvSpPr>
          <p:nvPr>
            <p:ph type="title"/>
          </p:nvPr>
        </p:nvSpPr>
        <p:spPr/>
        <p:txBody>
          <a:bodyPr>
            <a:normAutofit/>
          </a:bodyPr>
          <a:lstStyle/>
          <a:p>
            <a:r>
              <a:rPr lang="en-AU" dirty="0"/>
              <a:t>Acts of the Holy Spirit:</a:t>
            </a:r>
            <a:endParaRPr lang="en-AU" sz="4000" dirty="0">
              <a:solidFill>
                <a:schemeClr val="tx1">
                  <a:alpha val="70000"/>
                </a:schemeClr>
              </a:solidFill>
              <a:latin typeface="+mn-lt"/>
              <a:ea typeface="+mn-ea"/>
              <a:cs typeface="+mn-cs"/>
            </a:endParaRPr>
          </a:p>
        </p:txBody>
      </p:sp>
      <p:sp>
        <p:nvSpPr>
          <p:cNvPr id="3" name="Content Placeholder 2">
            <a:extLst>
              <a:ext uri="{FF2B5EF4-FFF2-40B4-BE49-F238E27FC236}">
                <a16:creationId xmlns:a16="http://schemas.microsoft.com/office/drawing/2014/main" id="{7BA68753-0BE2-C94D-A59B-F69A94CFD246}"/>
              </a:ext>
            </a:extLst>
          </p:cNvPr>
          <p:cNvSpPr>
            <a:spLocks noGrp="1"/>
          </p:cNvSpPr>
          <p:nvPr>
            <p:ph idx="1"/>
          </p:nvPr>
        </p:nvSpPr>
        <p:spPr>
          <a:xfrm>
            <a:off x="762000" y="2087417"/>
            <a:ext cx="10668000" cy="3818083"/>
          </a:xfrm>
        </p:spPr>
        <p:txBody>
          <a:bodyPr>
            <a:normAutofit/>
          </a:bodyPr>
          <a:lstStyle/>
          <a:p>
            <a:r>
              <a:rPr lang="en-AU" dirty="0"/>
              <a:t>The Holy Spirit is active in Stephen’s life throughout this story</a:t>
            </a:r>
          </a:p>
          <a:p>
            <a:pPr lvl="1"/>
            <a:r>
              <a:rPr lang="en-AU" sz="1800" dirty="0"/>
              <a:t>Miraculous signs</a:t>
            </a:r>
          </a:p>
          <a:p>
            <a:pPr lvl="1"/>
            <a:r>
              <a:rPr lang="en-AU" sz="1800" dirty="0"/>
              <a:t>Angel face</a:t>
            </a:r>
          </a:p>
          <a:p>
            <a:pPr lvl="1"/>
            <a:r>
              <a:rPr lang="en-AU" sz="1800" dirty="0"/>
              <a:t>Verbal response</a:t>
            </a:r>
          </a:p>
          <a:p>
            <a:pPr lvl="1"/>
            <a:r>
              <a:rPr lang="en-AU" sz="1800" dirty="0"/>
              <a:t>Vision</a:t>
            </a:r>
          </a:p>
          <a:p>
            <a:pPr lvl="1"/>
            <a:r>
              <a:rPr lang="en-AU" sz="1800" dirty="0"/>
              <a:t>Acceptance of the fatal outcome</a:t>
            </a:r>
          </a:p>
          <a:p>
            <a:r>
              <a:rPr lang="en-AU" dirty="0"/>
              <a:t>Was it a good outcome?</a:t>
            </a:r>
          </a:p>
          <a:p>
            <a:endParaRPr lang="en-AU" dirty="0"/>
          </a:p>
          <a:p>
            <a:endParaRPr lang="en-AU" dirty="0"/>
          </a:p>
          <a:p>
            <a:endParaRPr lang="en-AU" dirty="0"/>
          </a:p>
        </p:txBody>
      </p:sp>
    </p:spTree>
    <p:extLst>
      <p:ext uri="{BB962C8B-B14F-4D97-AF65-F5344CB8AC3E}">
        <p14:creationId xmlns:p14="http://schemas.microsoft.com/office/powerpoint/2010/main" val="3329506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A1CB2-E7E9-B446-A59D-0BF67D6DBB64}"/>
              </a:ext>
            </a:extLst>
          </p:cNvPr>
          <p:cNvSpPr>
            <a:spLocks noGrp="1"/>
          </p:cNvSpPr>
          <p:nvPr>
            <p:ph type="title"/>
          </p:nvPr>
        </p:nvSpPr>
        <p:spPr/>
        <p:txBody>
          <a:bodyPr>
            <a:normAutofit/>
          </a:bodyPr>
          <a:lstStyle/>
          <a:p>
            <a:r>
              <a:rPr lang="en-AU" dirty="0"/>
              <a:t>Challenge for you and me:</a:t>
            </a:r>
            <a:endParaRPr lang="en-AU" sz="4000" dirty="0">
              <a:solidFill>
                <a:schemeClr val="tx1">
                  <a:alpha val="70000"/>
                </a:schemeClr>
              </a:solidFill>
              <a:latin typeface="+mn-lt"/>
              <a:ea typeface="+mn-ea"/>
              <a:cs typeface="+mn-cs"/>
            </a:endParaRPr>
          </a:p>
        </p:txBody>
      </p:sp>
      <p:sp>
        <p:nvSpPr>
          <p:cNvPr id="3" name="Content Placeholder 2">
            <a:extLst>
              <a:ext uri="{FF2B5EF4-FFF2-40B4-BE49-F238E27FC236}">
                <a16:creationId xmlns:a16="http://schemas.microsoft.com/office/drawing/2014/main" id="{7BA68753-0BE2-C94D-A59B-F69A94CFD246}"/>
              </a:ext>
            </a:extLst>
          </p:cNvPr>
          <p:cNvSpPr>
            <a:spLocks noGrp="1"/>
          </p:cNvSpPr>
          <p:nvPr>
            <p:ph idx="1"/>
          </p:nvPr>
        </p:nvSpPr>
        <p:spPr>
          <a:xfrm>
            <a:off x="762000" y="2087417"/>
            <a:ext cx="10668000" cy="3818083"/>
          </a:xfrm>
        </p:spPr>
        <p:txBody>
          <a:bodyPr>
            <a:normAutofit fontScale="55000" lnSpcReduction="20000"/>
          </a:bodyPr>
          <a:lstStyle/>
          <a:p>
            <a:r>
              <a:rPr lang="en-AU" sz="5000" dirty="0"/>
              <a:t>Mark 8:34-36  </a:t>
            </a:r>
            <a:r>
              <a:rPr lang="en-US" sz="5000" dirty="0"/>
              <a:t>34,  </a:t>
            </a:r>
            <a:r>
              <a:rPr lang="en-US" sz="4700" dirty="0">
                <a:solidFill>
                  <a:srgbClr val="FFC000">
                    <a:alpha val="70000"/>
                  </a:srgbClr>
                </a:solidFill>
              </a:rPr>
              <a:t>Then he called the crowd to him along with his disciples and said: "If anyone would come after me, he must deny himself and take up his cross and follow me. For whoever wants to save his life will lose it, but whoever loses his life for me and for the gospel will save it. What good is it for a man to gain the whole world, yet forfeit his soul? </a:t>
            </a:r>
            <a:endParaRPr lang="en-AU" sz="4700" dirty="0">
              <a:solidFill>
                <a:srgbClr val="FFC000">
                  <a:alpha val="70000"/>
                </a:srgbClr>
              </a:solidFill>
            </a:endParaRPr>
          </a:p>
          <a:p>
            <a:r>
              <a:rPr lang="en-AU" dirty="0"/>
              <a:t> </a:t>
            </a:r>
            <a:r>
              <a:rPr lang="en-AU" sz="5400" dirty="0"/>
              <a:t>Willing to count the cost (carry the cross) of being a Christian?</a:t>
            </a:r>
          </a:p>
          <a:p>
            <a:endParaRPr lang="en-AU" sz="5100" dirty="0"/>
          </a:p>
          <a:p>
            <a:endParaRPr lang="en-AU" dirty="0"/>
          </a:p>
          <a:p>
            <a:endParaRPr lang="en-AU" dirty="0"/>
          </a:p>
          <a:p>
            <a:endParaRPr lang="en-AU" dirty="0"/>
          </a:p>
        </p:txBody>
      </p:sp>
    </p:spTree>
    <p:extLst>
      <p:ext uri="{BB962C8B-B14F-4D97-AF65-F5344CB8AC3E}">
        <p14:creationId xmlns:p14="http://schemas.microsoft.com/office/powerpoint/2010/main" val="882386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4EB6D-A679-43AF-BD95-22495F2591BB}"/>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832F10DE-9B08-4C38-8D9E-978033F8D6C0}"/>
              </a:ext>
            </a:extLst>
          </p:cNvPr>
          <p:cNvSpPr>
            <a:spLocks noGrp="1"/>
          </p:cNvSpPr>
          <p:nvPr>
            <p:ph idx="1"/>
          </p:nvPr>
        </p:nvSpPr>
        <p:spPr/>
        <p:txBody>
          <a:bodyPr/>
          <a:lstStyle/>
          <a:p>
            <a:endParaRPr lang="en-AU"/>
          </a:p>
        </p:txBody>
      </p:sp>
      <p:pic>
        <p:nvPicPr>
          <p:cNvPr id="5" name="Picture 4">
            <a:extLst>
              <a:ext uri="{FF2B5EF4-FFF2-40B4-BE49-F238E27FC236}">
                <a16:creationId xmlns:a16="http://schemas.microsoft.com/office/drawing/2014/main" id="{81D13602-DA2C-423A-B30A-C461ED6B5B84}"/>
              </a:ext>
            </a:extLst>
          </p:cNvPr>
          <p:cNvPicPr>
            <a:picLocks noChangeAspect="1"/>
          </p:cNvPicPr>
          <p:nvPr/>
        </p:nvPicPr>
        <p:blipFill>
          <a:blip r:embed="rId3"/>
          <a:stretch>
            <a:fillRect/>
          </a:stretch>
        </p:blipFill>
        <p:spPr>
          <a:xfrm>
            <a:off x="570156" y="221434"/>
            <a:ext cx="11180566" cy="6489939"/>
          </a:xfrm>
          <a:prstGeom prst="rect">
            <a:avLst/>
          </a:prstGeom>
        </p:spPr>
      </p:pic>
    </p:spTree>
    <p:extLst>
      <p:ext uri="{BB962C8B-B14F-4D97-AF65-F5344CB8AC3E}">
        <p14:creationId xmlns:p14="http://schemas.microsoft.com/office/powerpoint/2010/main" val="3071822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A1CB2-E7E9-B446-A59D-0BF67D6DBB64}"/>
              </a:ext>
            </a:extLst>
          </p:cNvPr>
          <p:cNvSpPr>
            <a:spLocks noGrp="1"/>
          </p:cNvSpPr>
          <p:nvPr>
            <p:ph type="title"/>
          </p:nvPr>
        </p:nvSpPr>
        <p:spPr/>
        <p:txBody>
          <a:bodyPr>
            <a:normAutofit/>
          </a:bodyPr>
          <a:lstStyle/>
          <a:p>
            <a:r>
              <a:rPr lang="en-AU" dirty="0"/>
              <a:t>Challenge:</a:t>
            </a:r>
            <a:endParaRPr lang="en-AU" sz="4000" dirty="0">
              <a:solidFill>
                <a:schemeClr val="tx1">
                  <a:alpha val="70000"/>
                </a:schemeClr>
              </a:solidFill>
              <a:latin typeface="+mn-lt"/>
              <a:ea typeface="+mn-ea"/>
              <a:cs typeface="+mn-cs"/>
            </a:endParaRPr>
          </a:p>
        </p:txBody>
      </p:sp>
      <p:sp>
        <p:nvSpPr>
          <p:cNvPr id="3" name="Content Placeholder 2">
            <a:extLst>
              <a:ext uri="{FF2B5EF4-FFF2-40B4-BE49-F238E27FC236}">
                <a16:creationId xmlns:a16="http://schemas.microsoft.com/office/drawing/2014/main" id="{7BA68753-0BE2-C94D-A59B-F69A94CFD246}"/>
              </a:ext>
            </a:extLst>
          </p:cNvPr>
          <p:cNvSpPr>
            <a:spLocks noGrp="1"/>
          </p:cNvSpPr>
          <p:nvPr>
            <p:ph idx="1"/>
          </p:nvPr>
        </p:nvSpPr>
        <p:spPr>
          <a:xfrm>
            <a:off x="762000" y="2087417"/>
            <a:ext cx="10668000" cy="3818083"/>
          </a:xfrm>
        </p:spPr>
        <p:txBody>
          <a:bodyPr>
            <a:normAutofit/>
          </a:bodyPr>
          <a:lstStyle/>
          <a:p>
            <a:r>
              <a:rPr lang="en-AU" sz="2700" dirty="0"/>
              <a:t>Focussed on heaven things – the end goal?</a:t>
            </a:r>
          </a:p>
          <a:p>
            <a:r>
              <a:rPr lang="en-AU" sz="2700" dirty="0"/>
              <a:t>Colossians 3:1-3  </a:t>
            </a:r>
            <a:r>
              <a:rPr lang="en-US" sz="2600" dirty="0">
                <a:solidFill>
                  <a:srgbClr val="FFC000">
                    <a:alpha val="70000"/>
                  </a:srgbClr>
                </a:solidFill>
              </a:rPr>
              <a:t>Since, then, you have been raised with Christ, set your hearts on things above, where Christ is seated at the right hand of God.  Set your minds on things above, not on earthly things.  For you died, and your life is now hidden with Christ in God.</a:t>
            </a:r>
            <a:endParaRPr lang="en-AU" sz="2600" dirty="0">
              <a:solidFill>
                <a:srgbClr val="FFC000">
                  <a:alpha val="70000"/>
                </a:srgbClr>
              </a:solidFill>
            </a:endParaRPr>
          </a:p>
          <a:p>
            <a:endParaRPr lang="en-AU" dirty="0"/>
          </a:p>
          <a:p>
            <a:endParaRPr lang="en-AU" dirty="0"/>
          </a:p>
          <a:p>
            <a:endParaRPr lang="en-AU" dirty="0"/>
          </a:p>
        </p:txBody>
      </p:sp>
    </p:spTree>
    <p:extLst>
      <p:ext uri="{BB962C8B-B14F-4D97-AF65-F5344CB8AC3E}">
        <p14:creationId xmlns:p14="http://schemas.microsoft.com/office/powerpoint/2010/main" val="3070416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A1CB2-E7E9-B446-A59D-0BF67D6DBB64}"/>
              </a:ext>
            </a:extLst>
          </p:cNvPr>
          <p:cNvSpPr>
            <a:spLocks noGrp="1"/>
          </p:cNvSpPr>
          <p:nvPr>
            <p:ph type="title"/>
          </p:nvPr>
        </p:nvSpPr>
        <p:spPr/>
        <p:txBody>
          <a:bodyPr>
            <a:normAutofit/>
          </a:bodyPr>
          <a:lstStyle/>
          <a:p>
            <a:r>
              <a:rPr lang="en-AU" dirty="0"/>
              <a:t>Challenge for you and me:</a:t>
            </a:r>
            <a:endParaRPr lang="en-AU" sz="4000" dirty="0">
              <a:solidFill>
                <a:schemeClr val="tx1">
                  <a:alpha val="70000"/>
                </a:schemeClr>
              </a:solidFill>
              <a:latin typeface="+mn-lt"/>
              <a:ea typeface="+mn-ea"/>
              <a:cs typeface="+mn-cs"/>
            </a:endParaRPr>
          </a:p>
        </p:txBody>
      </p:sp>
      <p:sp>
        <p:nvSpPr>
          <p:cNvPr id="3" name="Content Placeholder 2">
            <a:extLst>
              <a:ext uri="{FF2B5EF4-FFF2-40B4-BE49-F238E27FC236}">
                <a16:creationId xmlns:a16="http://schemas.microsoft.com/office/drawing/2014/main" id="{7BA68753-0BE2-C94D-A59B-F69A94CFD246}"/>
              </a:ext>
            </a:extLst>
          </p:cNvPr>
          <p:cNvSpPr>
            <a:spLocks noGrp="1"/>
          </p:cNvSpPr>
          <p:nvPr>
            <p:ph idx="1"/>
          </p:nvPr>
        </p:nvSpPr>
        <p:spPr>
          <a:xfrm>
            <a:off x="762000" y="2087417"/>
            <a:ext cx="10668000" cy="3818083"/>
          </a:xfrm>
        </p:spPr>
        <p:txBody>
          <a:bodyPr>
            <a:normAutofit/>
          </a:bodyPr>
          <a:lstStyle/>
          <a:p>
            <a:endParaRPr lang="en-AU" sz="3600" dirty="0"/>
          </a:p>
          <a:p>
            <a:r>
              <a:rPr lang="en-AU" sz="3600" dirty="0"/>
              <a:t>Empowered by the Holy Spirit?</a:t>
            </a:r>
          </a:p>
          <a:p>
            <a:endParaRPr lang="en-AU" dirty="0"/>
          </a:p>
          <a:p>
            <a:endParaRPr lang="en-AU" dirty="0"/>
          </a:p>
          <a:p>
            <a:endParaRPr lang="en-AU" dirty="0"/>
          </a:p>
          <a:p>
            <a:endParaRPr lang="en-AU" dirty="0"/>
          </a:p>
          <a:p>
            <a:endParaRPr lang="en-AU" dirty="0"/>
          </a:p>
          <a:p>
            <a:endParaRPr lang="en-AU" dirty="0"/>
          </a:p>
          <a:p>
            <a:endParaRPr lang="en-AU" dirty="0"/>
          </a:p>
          <a:p>
            <a:endParaRPr lang="en-AU" dirty="0"/>
          </a:p>
        </p:txBody>
      </p:sp>
    </p:spTree>
    <p:extLst>
      <p:ext uri="{BB962C8B-B14F-4D97-AF65-F5344CB8AC3E}">
        <p14:creationId xmlns:p14="http://schemas.microsoft.com/office/powerpoint/2010/main" val="870463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A1CB2-E7E9-B446-A59D-0BF67D6DBB64}"/>
              </a:ext>
            </a:extLst>
          </p:cNvPr>
          <p:cNvSpPr>
            <a:spLocks noGrp="1"/>
          </p:cNvSpPr>
          <p:nvPr>
            <p:ph type="title"/>
          </p:nvPr>
        </p:nvSpPr>
        <p:spPr/>
        <p:txBody>
          <a:bodyPr>
            <a:normAutofit/>
          </a:bodyPr>
          <a:lstStyle/>
          <a:p>
            <a:r>
              <a:rPr lang="en-AU" dirty="0"/>
              <a:t>Daily Prayer:</a:t>
            </a:r>
            <a:endParaRPr lang="en-AU" sz="4000" dirty="0">
              <a:solidFill>
                <a:schemeClr val="tx1">
                  <a:alpha val="70000"/>
                </a:schemeClr>
              </a:solidFill>
              <a:latin typeface="+mn-lt"/>
              <a:ea typeface="+mn-ea"/>
              <a:cs typeface="+mn-cs"/>
            </a:endParaRPr>
          </a:p>
        </p:txBody>
      </p:sp>
      <p:sp>
        <p:nvSpPr>
          <p:cNvPr id="3" name="Content Placeholder 2">
            <a:extLst>
              <a:ext uri="{FF2B5EF4-FFF2-40B4-BE49-F238E27FC236}">
                <a16:creationId xmlns:a16="http://schemas.microsoft.com/office/drawing/2014/main" id="{7BA68753-0BE2-C94D-A59B-F69A94CFD246}"/>
              </a:ext>
            </a:extLst>
          </p:cNvPr>
          <p:cNvSpPr>
            <a:spLocks noGrp="1"/>
          </p:cNvSpPr>
          <p:nvPr>
            <p:ph idx="1"/>
          </p:nvPr>
        </p:nvSpPr>
        <p:spPr>
          <a:xfrm>
            <a:off x="1543050" y="2087417"/>
            <a:ext cx="9886950" cy="3818083"/>
          </a:xfrm>
        </p:spPr>
        <p:txBody>
          <a:bodyPr>
            <a:normAutofit/>
          </a:bodyPr>
          <a:lstStyle/>
          <a:p>
            <a:pPr marL="0" indent="0">
              <a:buNone/>
            </a:pPr>
            <a:r>
              <a:rPr lang="en-US" i="1" dirty="0">
                <a:solidFill>
                  <a:srgbClr val="00B0F0"/>
                </a:solidFill>
              </a:rPr>
              <a:t>Lord Jesus, I choose you as the </a:t>
            </a:r>
            <a:r>
              <a:rPr lang="en-US" i="1" dirty="0" err="1">
                <a:solidFill>
                  <a:srgbClr val="00B0F0"/>
                </a:solidFill>
              </a:rPr>
              <a:t>centre</a:t>
            </a:r>
            <a:r>
              <a:rPr lang="en-US" i="1" dirty="0">
                <a:solidFill>
                  <a:srgbClr val="00B0F0"/>
                </a:solidFill>
              </a:rPr>
              <a:t> of my life.</a:t>
            </a:r>
          </a:p>
          <a:p>
            <a:pPr marL="0" indent="0">
              <a:buNone/>
            </a:pPr>
            <a:r>
              <a:rPr lang="en-US" i="1" dirty="0">
                <a:solidFill>
                  <a:srgbClr val="00B0F0"/>
                </a:solidFill>
              </a:rPr>
              <a:t>Through the power of the Holy Spirit,</a:t>
            </a:r>
          </a:p>
          <a:p>
            <a:pPr marL="0" indent="0">
              <a:buNone/>
            </a:pPr>
            <a:r>
              <a:rPr lang="en-US" i="1" dirty="0">
                <a:solidFill>
                  <a:srgbClr val="00B0F0"/>
                </a:solidFill>
              </a:rPr>
              <a:t> I want to listen to you and obey what you say;</a:t>
            </a:r>
          </a:p>
          <a:p>
            <a:pPr marL="0" indent="0">
              <a:buNone/>
            </a:pPr>
            <a:r>
              <a:rPr lang="en-US" i="1" dirty="0">
                <a:solidFill>
                  <a:srgbClr val="00B0F0"/>
                </a:solidFill>
              </a:rPr>
              <a:t> anytime; anywhere; at any cost; whatever it is</a:t>
            </a:r>
          </a:p>
          <a:p>
            <a:pPr marL="0" indent="0">
              <a:buNone/>
            </a:pPr>
            <a:r>
              <a:rPr lang="en-US" i="1" dirty="0">
                <a:solidFill>
                  <a:srgbClr val="00B0F0"/>
                </a:solidFill>
              </a:rPr>
              <a:t>– I am yours.</a:t>
            </a:r>
            <a:endParaRPr lang="en-AU" sz="3200" i="1" dirty="0">
              <a:solidFill>
                <a:srgbClr val="00B0F0"/>
              </a:solidFill>
            </a:endParaRPr>
          </a:p>
        </p:txBody>
      </p:sp>
    </p:spTree>
    <p:extLst>
      <p:ext uri="{BB962C8B-B14F-4D97-AF65-F5344CB8AC3E}">
        <p14:creationId xmlns:p14="http://schemas.microsoft.com/office/powerpoint/2010/main" val="2601643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5B8B-B08E-41DE-92E0-F14EAB1565D6}"/>
              </a:ext>
            </a:extLst>
          </p:cNvPr>
          <p:cNvSpPr>
            <a:spLocks noGrp="1"/>
          </p:cNvSpPr>
          <p:nvPr>
            <p:ph type="ctrTitle"/>
          </p:nvPr>
        </p:nvSpPr>
        <p:spPr>
          <a:xfrm>
            <a:off x="858077" y="236585"/>
            <a:ext cx="10088217" cy="836841"/>
          </a:xfrm>
        </p:spPr>
        <p:txBody>
          <a:bodyPr>
            <a:normAutofit fontScale="90000"/>
          </a:bodyPr>
          <a:lstStyle/>
          <a:p>
            <a:r>
              <a:rPr lang="en-AU" sz="6000" dirty="0"/>
              <a:t>Acts 6:1-6</a:t>
            </a:r>
          </a:p>
        </p:txBody>
      </p:sp>
      <p:sp>
        <p:nvSpPr>
          <p:cNvPr id="5" name="TextBox 4">
            <a:extLst>
              <a:ext uri="{FF2B5EF4-FFF2-40B4-BE49-F238E27FC236}">
                <a16:creationId xmlns:a16="http://schemas.microsoft.com/office/drawing/2014/main" id="{108C6E15-B990-4403-AE5F-6A53D6E3C87A}"/>
              </a:ext>
            </a:extLst>
          </p:cNvPr>
          <p:cNvSpPr txBox="1"/>
          <p:nvPr/>
        </p:nvSpPr>
        <p:spPr>
          <a:xfrm>
            <a:off x="520281" y="1073426"/>
            <a:ext cx="10918356" cy="304698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5</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This proposal pleased the whole group. They chose Stephen, a man full of faith and of the Holy Spirit; also Philip, </a:t>
            </a:r>
            <a:r>
              <a:rPr kumimoji="0" lang="en-US" sz="3200" b="0" i="0" u="none" strike="noStrike" kern="1200" cap="none" spc="0" normalizeH="0" baseline="0" noProof="0" dirty="0" err="1">
                <a:ln>
                  <a:noFill/>
                </a:ln>
                <a:solidFill>
                  <a:srgbClr val="FFFF00"/>
                </a:solidFill>
                <a:effectLst/>
                <a:uLnTx/>
                <a:uFillTx/>
                <a:latin typeface="Arial" panose="020B0604020202020204" pitchFamily="34" charset="0"/>
                <a:ea typeface="+mn-ea"/>
                <a:cs typeface="+mn-cs"/>
              </a:rPr>
              <a:t>Procorus</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Nicanor, Timon, </a:t>
            </a:r>
            <a:r>
              <a:rPr kumimoji="0" lang="en-US" sz="3200" b="0" i="0" u="none" strike="noStrike" kern="1200" cap="none" spc="0" normalizeH="0" baseline="0" noProof="0" dirty="0" err="1">
                <a:ln>
                  <a:noFill/>
                </a:ln>
                <a:solidFill>
                  <a:srgbClr val="FFFF00"/>
                </a:solidFill>
                <a:effectLst/>
                <a:uLnTx/>
                <a:uFillTx/>
                <a:latin typeface="Arial" panose="020B0604020202020204" pitchFamily="34" charset="0"/>
                <a:ea typeface="+mn-ea"/>
                <a:cs typeface="+mn-cs"/>
              </a:rPr>
              <a:t>Parmenas</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and Nicolas from Antioch, a convert to Judaism. </a:t>
            </a: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6</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 They presented these men to the apostles, who prayed and laid their hands on them. </a:t>
            </a:r>
            <a:endParaRPr kumimoji="0" lang="en-AU"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21677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5B8B-B08E-41DE-92E0-F14EAB1565D6}"/>
              </a:ext>
            </a:extLst>
          </p:cNvPr>
          <p:cNvSpPr>
            <a:spLocks noGrp="1"/>
          </p:cNvSpPr>
          <p:nvPr>
            <p:ph type="ctrTitle"/>
          </p:nvPr>
        </p:nvSpPr>
        <p:spPr>
          <a:xfrm>
            <a:off x="858077" y="236585"/>
            <a:ext cx="10088217" cy="836841"/>
          </a:xfrm>
        </p:spPr>
        <p:txBody>
          <a:bodyPr>
            <a:normAutofit fontScale="90000"/>
          </a:bodyPr>
          <a:lstStyle/>
          <a:p>
            <a:r>
              <a:rPr lang="en-AU" sz="6000" dirty="0"/>
              <a:t>Acts 7:55-60</a:t>
            </a:r>
          </a:p>
        </p:txBody>
      </p:sp>
      <p:sp>
        <p:nvSpPr>
          <p:cNvPr id="5" name="TextBox 4">
            <a:extLst>
              <a:ext uri="{FF2B5EF4-FFF2-40B4-BE49-F238E27FC236}">
                <a16:creationId xmlns:a16="http://schemas.microsoft.com/office/drawing/2014/main" id="{108C6E15-B990-4403-AE5F-6A53D6E3C87A}"/>
              </a:ext>
            </a:extLst>
          </p:cNvPr>
          <p:cNvSpPr txBox="1"/>
          <p:nvPr/>
        </p:nvSpPr>
        <p:spPr>
          <a:xfrm>
            <a:off x="520281" y="1073426"/>
            <a:ext cx="11384848" cy="550920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55</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But Stephen, full of the Holy Spirit, looked up to heaven and saw the glory of God, and Jesus standing at the right hand of God. </a:t>
            </a: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56</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"Look," he said, "I see heaven open and the Son of Man standing at the right hand of God." </a:t>
            </a: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57</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At this they covered their ears and, yelling at the top of their voices, they all rushed at him, </a:t>
            </a: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58</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dragged him out of the city and began to stone him. Meanwhile, the witnesses laid their clothes at the feet of a young man named Saul. </a:t>
            </a: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59</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While they were stoning him, Stephen prayed, "Lord Jesus, receive my spirit." </a:t>
            </a:r>
            <a:r>
              <a:rPr kumimoji="0" lang="en-US" sz="2000" b="0" i="0" u="none" strike="noStrike" kern="1200" cap="none" spc="0" normalizeH="0" baseline="0" noProof="0" dirty="0">
                <a:ln>
                  <a:noFill/>
                </a:ln>
                <a:solidFill>
                  <a:srgbClr val="94D7E4">
                    <a:lumMod val="75000"/>
                  </a:srgbClr>
                </a:solidFill>
                <a:effectLst/>
                <a:uLnTx/>
                <a:uFillTx/>
                <a:latin typeface="Arial" panose="020B0604020202020204" pitchFamily="34" charset="0"/>
                <a:ea typeface="+mn-ea"/>
                <a:cs typeface="+mn-cs"/>
              </a:rPr>
              <a:t>60</a:t>
            </a:r>
            <a:r>
              <a:rPr kumimoji="0" 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Then he fell on his knees and cried out, "Lord, do not hold this sin against them." When he had said this, he fell asleep. </a:t>
            </a:r>
            <a:endParaRPr kumimoji="0" lang="en-AU" sz="3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87953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C5E6FF51-B851-784C-A2B0-EF8D5C306FFD}"/>
              </a:ext>
            </a:extLst>
          </p:cNvPr>
          <p:cNvSpPr>
            <a:spLocks noGrp="1"/>
          </p:cNvSpPr>
          <p:nvPr>
            <p:ph type="ctrTitle"/>
          </p:nvPr>
        </p:nvSpPr>
        <p:spPr>
          <a:xfrm>
            <a:off x="6487882" y="564292"/>
            <a:ext cx="5152179" cy="2195384"/>
          </a:xfrm>
        </p:spPr>
        <p:txBody>
          <a:bodyPr>
            <a:normAutofit/>
          </a:bodyPr>
          <a:lstStyle/>
          <a:p>
            <a:r>
              <a:rPr lang="en-AU" sz="6600" dirty="0"/>
              <a:t>Life in the Early Church</a:t>
            </a:r>
          </a:p>
        </p:txBody>
      </p:sp>
      <p:sp>
        <p:nvSpPr>
          <p:cNvPr id="3" name="Subtitle 2">
            <a:extLst>
              <a:ext uri="{FF2B5EF4-FFF2-40B4-BE49-F238E27FC236}">
                <a16:creationId xmlns:a16="http://schemas.microsoft.com/office/drawing/2014/main" id="{0BF7479D-800A-4E47-A5EB-88E6C315A2A2}"/>
              </a:ext>
            </a:extLst>
          </p:cNvPr>
          <p:cNvSpPr>
            <a:spLocks noGrp="1"/>
          </p:cNvSpPr>
          <p:nvPr>
            <p:ph type="subTitle" idx="1"/>
          </p:nvPr>
        </p:nvSpPr>
        <p:spPr>
          <a:xfrm>
            <a:off x="6487882" y="3163330"/>
            <a:ext cx="5152179" cy="1524000"/>
          </a:xfrm>
        </p:spPr>
        <p:txBody>
          <a:bodyPr>
            <a:normAutofit lnSpcReduction="10000"/>
          </a:bodyPr>
          <a:lstStyle/>
          <a:p>
            <a:r>
              <a:rPr lang="en-AU" sz="4000" dirty="0"/>
              <a:t>Challenges and Consequences</a:t>
            </a:r>
          </a:p>
        </p:txBody>
      </p:sp>
      <p:pic>
        <p:nvPicPr>
          <p:cNvPr id="4" name="Picture 3" descr="Plant sprouting from the earth">
            <a:extLst>
              <a:ext uri="{FF2B5EF4-FFF2-40B4-BE49-F238E27FC236}">
                <a16:creationId xmlns:a16="http://schemas.microsoft.com/office/drawing/2014/main" id="{CD6072AA-ACB6-4C80-83D8-261B57C855C1}"/>
              </a:ext>
            </a:extLst>
          </p:cNvPr>
          <p:cNvPicPr>
            <a:picLocks noChangeAspect="1"/>
          </p:cNvPicPr>
          <p:nvPr/>
        </p:nvPicPr>
        <p:blipFill rotWithShape="1">
          <a:blip r:embed="rId3"/>
          <a:srcRect l="25668" r="12559" b="1"/>
          <a:stretch/>
        </p:blipFill>
        <p:spPr>
          <a:xfrm>
            <a:off x="2" y="10"/>
            <a:ext cx="5578823" cy="6028246"/>
          </a:xfrm>
          <a:custGeom>
            <a:avLst/>
            <a:gdLst/>
            <a:ahLst/>
            <a:cxnLst/>
            <a:rect l="l" t="t" r="r" b="b"/>
            <a:pathLst>
              <a:path w="5578823" h="6028256">
                <a:moveTo>
                  <a:pt x="0" y="0"/>
                </a:moveTo>
                <a:lnTo>
                  <a:pt x="3897606" y="0"/>
                </a:lnTo>
                <a:lnTo>
                  <a:pt x="4274232" y="360545"/>
                </a:lnTo>
                <a:cubicBezTo>
                  <a:pt x="4408856" y="488910"/>
                  <a:pt x="4542134" y="615181"/>
                  <a:pt x="4673934" y="738354"/>
                </a:cubicBezTo>
                <a:cubicBezTo>
                  <a:pt x="5042663" y="1082881"/>
                  <a:pt x="5282330" y="1428108"/>
                  <a:pt x="5421862" y="1773839"/>
                </a:cubicBezTo>
                <a:cubicBezTo>
                  <a:pt x="5631101" y="2292214"/>
                  <a:pt x="5614731" y="2811325"/>
                  <a:pt x="5469198" y="3329255"/>
                </a:cubicBezTo>
                <a:cubicBezTo>
                  <a:pt x="5323662" y="3847185"/>
                  <a:pt x="5048962" y="4363935"/>
                  <a:pt x="4741546" y="4877588"/>
                </a:cubicBezTo>
                <a:cubicBezTo>
                  <a:pt x="4027238" y="6071494"/>
                  <a:pt x="2764972" y="6102970"/>
                  <a:pt x="1325600" y="5980388"/>
                </a:cubicBezTo>
                <a:cubicBezTo>
                  <a:pt x="903947" y="5944442"/>
                  <a:pt x="499735" y="5907589"/>
                  <a:pt x="137593" y="5804042"/>
                </a:cubicBezTo>
                <a:lnTo>
                  <a:pt x="0" y="5760161"/>
                </a:lnTo>
                <a:close/>
              </a:path>
            </a:pathLst>
          </a:custGeom>
        </p:spPr>
      </p:pic>
      <p:sp>
        <p:nvSpPr>
          <p:cNvPr id="11" name="Freeform: Shape 10">
            <a:extLst>
              <a:ext uri="{FF2B5EF4-FFF2-40B4-BE49-F238E27FC236}">
                <a16:creationId xmlns:a16="http://schemas.microsoft.com/office/drawing/2014/main" id="{B47A9921-6509-49C2-BEBF-924F280660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7" name="Subtitle 2">
            <a:extLst>
              <a:ext uri="{FF2B5EF4-FFF2-40B4-BE49-F238E27FC236}">
                <a16:creationId xmlns:a16="http://schemas.microsoft.com/office/drawing/2014/main" id="{C72EEBD1-984C-DF4E-828C-A8A7369D9612}"/>
              </a:ext>
            </a:extLst>
          </p:cNvPr>
          <p:cNvSpPr txBox="1">
            <a:spLocks/>
          </p:cNvSpPr>
          <p:nvPr/>
        </p:nvSpPr>
        <p:spPr>
          <a:xfrm>
            <a:off x="6487882" y="5304028"/>
            <a:ext cx="5152179" cy="937273"/>
          </a:xfrm>
          <a:prstGeom prst="rect">
            <a:avLst/>
          </a:prstGeom>
        </p:spPr>
        <p:txBody>
          <a:bodyPr vert="horz" lIns="91440" tIns="45720" rIns="91440" bIns="45720" rtlCol="0">
            <a:normAutofit/>
          </a:bodyPr>
          <a:lstStyle>
            <a:lvl1pPr marL="0" indent="0" algn="ctr" defTabSz="914400" rtl="0" eaLnBrk="1" latinLnBrk="0" hangingPunct="1">
              <a:lnSpc>
                <a:spcPct val="125000"/>
              </a:lnSpc>
              <a:spcBef>
                <a:spcPts val="1000"/>
              </a:spcBef>
              <a:buFont typeface="Arial" panose="020B0604020202020204" pitchFamily="34" charset="0"/>
              <a:buNone/>
              <a:defRPr sz="2400" kern="1200">
                <a:solidFill>
                  <a:schemeClr val="tx1">
                    <a:alpha val="70000"/>
                  </a:schemeClr>
                </a:solidFill>
                <a:latin typeface="+mn-lt"/>
                <a:ea typeface="+mn-ea"/>
                <a:cs typeface="+mn-cs"/>
              </a:defRPr>
            </a:lvl1pPr>
            <a:lvl2pPr marL="457200" indent="0" algn="ctr" defTabSz="914400" rtl="0" eaLnBrk="1" latinLnBrk="0" hangingPunct="1">
              <a:lnSpc>
                <a:spcPct val="125000"/>
              </a:lnSpc>
              <a:spcBef>
                <a:spcPts val="500"/>
              </a:spcBef>
              <a:buFont typeface="Arial" panose="020B0604020202020204" pitchFamily="34" charset="0"/>
              <a:buNone/>
              <a:defRPr sz="2000" kern="1200">
                <a:solidFill>
                  <a:schemeClr val="tx1">
                    <a:alpha val="70000"/>
                  </a:schemeClr>
                </a:solidFill>
                <a:latin typeface="+mn-lt"/>
                <a:ea typeface="+mn-ea"/>
                <a:cs typeface="+mn-cs"/>
              </a:defRPr>
            </a:lvl2pPr>
            <a:lvl3pPr marL="914400" indent="0" algn="ctr" defTabSz="914400" rtl="0" eaLnBrk="1" latinLnBrk="0" hangingPunct="1">
              <a:lnSpc>
                <a:spcPct val="125000"/>
              </a:lnSpc>
              <a:spcBef>
                <a:spcPts val="500"/>
              </a:spcBef>
              <a:buFont typeface="Arial" panose="020B0604020202020204" pitchFamily="34" charset="0"/>
              <a:buNone/>
              <a:defRPr sz="1800" kern="1200">
                <a:solidFill>
                  <a:schemeClr val="tx1">
                    <a:alpha val="70000"/>
                  </a:schemeClr>
                </a:solidFill>
                <a:latin typeface="+mn-lt"/>
                <a:ea typeface="+mn-ea"/>
                <a:cs typeface="+mn-cs"/>
              </a:defRPr>
            </a:lvl3pPr>
            <a:lvl4pPr marL="1371600" indent="0" algn="ctr" defTabSz="914400" rtl="0" eaLnBrk="1" latinLnBrk="0" hangingPunct="1">
              <a:lnSpc>
                <a:spcPct val="125000"/>
              </a:lnSpc>
              <a:spcBef>
                <a:spcPts val="500"/>
              </a:spcBef>
              <a:buFont typeface="Arial" panose="020B0604020202020204" pitchFamily="34" charset="0"/>
              <a:buNone/>
              <a:defRPr sz="1600" kern="1200">
                <a:solidFill>
                  <a:schemeClr val="tx1">
                    <a:alpha val="70000"/>
                  </a:schemeClr>
                </a:solidFill>
                <a:latin typeface="+mn-lt"/>
                <a:ea typeface="+mn-ea"/>
                <a:cs typeface="+mn-cs"/>
              </a:defRPr>
            </a:lvl4pPr>
            <a:lvl5pPr marL="1828800" indent="0" algn="ctr" defTabSz="914400" rtl="0" eaLnBrk="1" latinLnBrk="0" hangingPunct="1">
              <a:lnSpc>
                <a:spcPct val="125000"/>
              </a:lnSpc>
              <a:spcBef>
                <a:spcPts val="500"/>
              </a:spcBef>
              <a:buFont typeface="Arial" panose="020B0604020202020204" pitchFamily="34" charset="0"/>
              <a:buNone/>
              <a:defRPr sz="1600" kern="1200">
                <a:solidFill>
                  <a:schemeClr val="tx1">
                    <a:alpha val="70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AU" sz="2800" dirty="0"/>
              <a:t>Ian Graham – Stephen</a:t>
            </a:r>
          </a:p>
        </p:txBody>
      </p:sp>
    </p:spTree>
    <p:extLst>
      <p:ext uri="{BB962C8B-B14F-4D97-AF65-F5344CB8AC3E}">
        <p14:creationId xmlns:p14="http://schemas.microsoft.com/office/powerpoint/2010/main" val="686919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A1CB2-E7E9-B446-A59D-0BF67D6DBB64}"/>
              </a:ext>
            </a:extLst>
          </p:cNvPr>
          <p:cNvSpPr>
            <a:spLocks noGrp="1"/>
          </p:cNvSpPr>
          <p:nvPr>
            <p:ph type="title"/>
          </p:nvPr>
        </p:nvSpPr>
        <p:spPr/>
        <p:txBody>
          <a:bodyPr>
            <a:normAutofit/>
          </a:bodyPr>
          <a:lstStyle/>
          <a:p>
            <a:r>
              <a:rPr lang="en-AU" dirty="0"/>
              <a:t>Life in the Early Church</a:t>
            </a:r>
            <a:br>
              <a:rPr lang="en-AU" dirty="0"/>
            </a:br>
            <a:r>
              <a:rPr lang="en-AU" sz="3200" dirty="0">
                <a:solidFill>
                  <a:schemeClr val="tx1">
                    <a:alpha val="70000"/>
                  </a:schemeClr>
                </a:solidFill>
                <a:latin typeface="+mn-lt"/>
                <a:ea typeface="+mn-ea"/>
                <a:cs typeface="+mn-cs"/>
              </a:rPr>
              <a:t>Challenges and Consequences</a:t>
            </a:r>
            <a:endParaRPr lang="en-AU" sz="4000" dirty="0">
              <a:solidFill>
                <a:schemeClr val="tx1">
                  <a:alpha val="70000"/>
                </a:schemeClr>
              </a:solidFill>
              <a:latin typeface="+mn-lt"/>
              <a:ea typeface="+mn-ea"/>
              <a:cs typeface="+mn-cs"/>
            </a:endParaRPr>
          </a:p>
        </p:txBody>
      </p:sp>
      <p:sp>
        <p:nvSpPr>
          <p:cNvPr id="3" name="Content Placeholder 2">
            <a:extLst>
              <a:ext uri="{FF2B5EF4-FFF2-40B4-BE49-F238E27FC236}">
                <a16:creationId xmlns:a16="http://schemas.microsoft.com/office/drawing/2014/main" id="{7BA68753-0BE2-C94D-A59B-F69A94CFD246}"/>
              </a:ext>
            </a:extLst>
          </p:cNvPr>
          <p:cNvSpPr>
            <a:spLocks noGrp="1"/>
          </p:cNvSpPr>
          <p:nvPr>
            <p:ph idx="1"/>
          </p:nvPr>
        </p:nvSpPr>
        <p:spPr/>
        <p:txBody>
          <a:bodyPr/>
          <a:lstStyle/>
          <a:p>
            <a:pPr marL="0" indent="0">
              <a:buNone/>
            </a:pPr>
            <a:r>
              <a:rPr lang="en-AU" dirty="0"/>
              <a:t>Past couple of weeks:</a:t>
            </a:r>
          </a:p>
          <a:p>
            <a:r>
              <a:rPr lang="en-AU" dirty="0"/>
              <a:t>Introduction to Acts of the Apostles</a:t>
            </a:r>
          </a:p>
          <a:p>
            <a:pPr lvl="1"/>
            <a:r>
              <a:rPr lang="en-AU" dirty="0"/>
              <a:t>Acts of the Holy Spirit</a:t>
            </a:r>
          </a:p>
          <a:p>
            <a:r>
              <a:rPr lang="en-AU" dirty="0"/>
              <a:t>Peter &amp; John</a:t>
            </a:r>
          </a:p>
          <a:p>
            <a:pPr lvl="1"/>
            <a:r>
              <a:rPr lang="en-AU" dirty="0"/>
              <a:t>Transition from OT to Church</a:t>
            </a:r>
          </a:p>
          <a:p>
            <a:pPr lvl="1"/>
            <a:r>
              <a:rPr lang="en-AU" dirty="0"/>
              <a:t>Invitation to join is still open to all</a:t>
            </a:r>
          </a:p>
        </p:txBody>
      </p:sp>
    </p:spTree>
    <p:extLst>
      <p:ext uri="{BB962C8B-B14F-4D97-AF65-F5344CB8AC3E}">
        <p14:creationId xmlns:p14="http://schemas.microsoft.com/office/powerpoint/2010/main" val="3155406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D1C659-ABF0-4191-8D29-932C01999E00}"/>
              </a:ext>
            </a:extLst>
          </p:cNvPr>
          <p:cNvSpPr>
            <a:spLocks noGrp="1"/>
          </p:cNvSpPr>
          <p:nvPr>
            <p:ph idx="1"/>
          </p:nvPr>
        </p:nvSpPr>
        <p:spPr>
          <a:xfrm>
            <a:off x="866887" y="1041699"/>
            <a:ext cx="10458226" cy="5342083"/>
          </a:xfrm>
        </p:spPr>
        <p:txBody>
          <a:bodyPr>
            <a:normAutofit/>
          </a:bodyPr>
          <a:lstStyle/>
          <a:p>
            <a:r>
              <a:rPr lang="en-AU" sz="3200" dirty="0"/>
              <a:t>Accept Jesus’ invitation to be a part of the blessing to the nations</a:t>
            </a:r>
          </a:p>
          <a:p>
            <a:r>
              <a:rPr lang="en-AU" sz="3200" dirty="0"/>
              <a:t>Seek the Holy Spirit’s empowering for direction in our lives</a:t>
            </a:r>
          </a:p>
          <a:p>
            <a:r>
              <a:rPr lang="en-AU" sz="3200" dirty="0"/>
              <a:t>Expect opposition to God’s plan and our work for Him</a:t>
            </a:r>
          </a:p>
          <a:p>
            <a:r>
              <a:rPr lang="en-AU" sz="3200" dirty="0"/>
              <a:t>See God work in us and through us</a:t>
            </a:r>
          </a:p>
        </p:txBody>
      </p:sp>
    </p:spTree>
    <p:extLst>
      <p:ext uri="{BB962C8B-B14F-4D97-AF65-F5344CB8AC3E}">
        <p14:creationId xmlns:p14="http://schemas.microsoft.com/office/powerpoint/2010/main" val="2657277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A1CB2-E7E9-B446-A59D-0BF67D6DBB64}"/>
              </a:ext>
            </a:extLst>
          </p:cNvPr>
          <p:cNvSpPr>
            <a:spLocks noGrp="1"/>
          </p:cNvSpPr>
          <p:nvPr>
            <p:ph type="title"/>
          </p:nvPr>
        </p:nvSpPr>
        <p:spPr/>
        <p:txBody>
          <a:bodyPr>
            <a:normAutofit/>
          </a:bodyPr>
          <a:lstStyle/>
          <a:p>
            <a:r>
              <a:rPr lang="en-AU" dirty="0"/>
              <a:t>Context: Early Church</a:t>
            </a:r>
            <a:endParaRPr lang="en-AU" sz="4000" dirty="0">
              <a:solidFill>
                <a:schemeClr val="tx1">
                  <a:alpha val="70000"/>
                </a:schemeClr>
              </a:solidFill>
              <a:latin typeface="+mn-lt"/>
              <a:ea typeface="+mn-ea"/>
              <a:cs typeface="+mn-cs"/>
            </a:endParaRPr>
          </a:p>
        </p:txBody>
      </p:sp>
      <p:sp>
        <p:nvSpPr>
          <p:cNvPr id="3" name="Content Placeholder 2">
            <a:extLst>
              <a:ext uri="{FF2B5EF4-FFF2-40B4-BE49-F238E27FC236}">
                <a16:creationId xmlns:a16="http://schemas.microsoft.com/office/drawing/2014/main" id="{7BA68753-0BE2-C94D-A59B-F69A94CFD246}"/>
              </a:ext>
            </a:extLst>
          </p:cNvPr>
          <p:cNvSpPr>
            <a:spLocks noGrp="1"/>
          </p:cNvSpPr>
          <p:nvPr>
            <p:ph idx="1"/>
          </p:nvPr>
        </p:nvSpPr>
        <p:spPr>
          <a:xfrm>
            <a:off x="762000" y="1914525"/>
            <a:ext cx="10668000" cy="4819762"/>
          </a:xfrm>
        </p:spPr>
        <p:txBody>
          <a:bodyPr>
            <a:normAutofit fontScale="70000" lnSpcReduction="20000"/>
          </a:bodyPr>
          <a:lstStyle/>
          <a:p>
            <a:r>
              <a:rPr lang="en-AU" b="1" dirty="0"/>
              <a:t>Acts 1 – </a:t>
            </a:r>
            <a:r>
              <a:rPr lang="en-AU" sz="2900" dirty="0"/>
              <a:t>Ascension of Jesus</a:t>
            </a:r>
          </a:p>
          <a:p>
            <a:r>
              <a:rPr lang="en-AU" b="1" dirty="0"/>
              <a:t>Acts 2</a:t>
            </a:r>
            <a:r>
              <a:rPr lang="en-AU" dirty="0"/>
              <a:t> - Day of Pentecost – Holy Spirit comes filling the Jewish Christians;</a:t>
            </a:r>
          </a:p>
          <a:p>
            <a:pPr lvl="1"/>
            <a:r>
              <a:rPr lang="en-AU" dirty="0"/>
              <a:t>Peter preaches and 3000 added to the church;</a:t>
            </a:r>
          </a:p>
          <a:p>
            <a:pPr lvl="1"/>
            <a:r>
              <a:rPr lang="en-AU" dirty="0"/>
              <a:t>Church community formed and converted people added to it daily</a:t>
            </a:r>
          </a:p>
          <a:p>
            <a:r>
              <a:rPr lang="en-AU" b="1" dirty="0"/>
              <a:t>Acts 3</a:t>
            </a:r>
            <a:r>
              <a:rPr lang="en-AU" dirty="0"/>
              <a:t> – Peter heals lame man and preaches in the temple</a:t>
            </a:r>
          </a:p>
          <a:p>
            <a:r>
              <a:rPr lang="en-AU" b="1" dirty="0"/>
              <a:t>Acts 4</a:t>
            </a:r>
            <a:r>
              <a:rPr lang="en-AU" dirty="0"/>
              <a:t> –Peter and John before council – and threatened by council;</a:t>
            </a:r>
          </a:p>
          <a:p>
            <a:pPr lvl="1"/>
            <a:r>
              <a:rPr lang="en-AU" dirty="0"/>
              <a:t>Church has grown to 5000 men; the believers pray for courage</a:t>
            </a:r>
          </a:p>
          <a:p>
            <a:r>
              <a:rPr lang="en-AU" b="1" dirty="0"/>
              <a:t>Acts 5</a:t>
            </a:r>
            <a:r>
              <a:rPr lang="en-AU" dirty="0"/>
              <a:t> – Ananias &amp; Sapphira’s dishonesty punished;</a:t>
            </a:r>
          </a:p>
          <a:p>
            <a:pPr lvl="1"/>
            <a:r>
              <a:rPr lang="en-AU" dirty="0"/>
              <a:t>Apostles heal many and also flogged by religious leaders</a:t>
            </a:r>
          </a:p>
          <a:p>
            <a:r>
              <a:rPr lang="en-AU" b="1" dirty="0"/>
              <a:t>Acts 6</a:t>
            </a:r>
            <a:r>
              <a:rPr lang="en-AU" dirty="0"/>
              <a:t> – Seven men chosen to serve the church in a practical way; </a:t>
            </a:r>
          </a:p>
          <a:p>
            <a:pPr lvl="1"/>
            <a:r>
              <a:rPr lang="en-AU" dirty="0"/>
              <a:t>Stephen  is one of these men</a:t>
            </a:r>
          </a:p>
          <a:p>
            <a:pPr lvl="1"/>
            <a:r>
              <a:rPr lang="en-AU" dirty="0"/>
              <a:t>~31-35AD</a:t>
            </a:r>
          </a:p>
        </p:txBody>
      </p:sp>
    </p:spTree>
    <p:extLst>
      <p:ext uri="{BB962C8B-B14F-4D97-AF65-F5344CB8AC3E}">
        <p14:creationId xmlns:p14="http://schemas.microsoft.com/office/powerpoint/2010/main" val="2134668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A1CB2-E7E9-B446-A59D-0BF67D6DBB64}"/>
              </a:ext>
            </a:extLst>
          </p:cNvPr>
          <p:cNvSpPr>
            <a:spLocks noGrp="1"/>
          </p:cNvSpPr>
          <p:nvPr>
            <p:ph type="title"/>
          </p:nvPr>
        </p:nvSpPr>
        <p:spPr/>
        <p:txBody>
          <a:bodyPr>
            <a:normAutofit/>
          </a:bodyPr>
          <a:lstStyle/>
          <a:p>
            <a:r>
              <a:rPr lang="en-AU" dirty="0"/>
              <a:t>Stephen – who was he?</a:t>
            </a:r>
            <a:endParaRPr lang="en-AU" sz="4000" dirty="0">
              <a:solidFill>
                <a:schemeClr val="tx1">
                  <a:alpha val="70000"/>
                </a:schemeClr>
              </a:solidFill>
              <a:latin typeface="+mn-lt"/>
              <a:ea typeface="+mn-ea"/>
              <a:cs typeface="+mn-cs"/>
            </a:endParaRPr>
          </a:p>
        </p:txBody>
      </p:sp>
      <p:sp>
        <p:nvSpPr>
          <p:cNvPr id="3" name="Content Placeholder 2">
            <a:extLst>
              <a:ext uri="{FF2B5EF4-FFF2-40B4-BE49-F238E27FC236}">
                <a16:creationId xmlns:a16="http://schemas.microsoft.com/office/drawing/2014/main" id="{7BA68753-0BE2-C94D-A59B-F69A94CFD246}"/>
              </a:ext>
            </a:extLst>
          </p:cNvPr>
          <p:cNvSpPr>
            <a:spLocks noGrp="1"/>
          </p:cNvSpPr>
          <p:nvPr>
            <p:ph idx="1"/>
          </p:nvPr>
        </p:nvSpPr>
        <p:spPr>
          <a:xfrm>
            <a:off x="762000" y="2277917"/>
            <a:ext cx="10668000" cy="3818083"/>
          </a:xfrm>
        </p:spPr>
        <p:txBody>
          <a:bodyPr>
            <a:normAutofit/>
          </a:bodyPr>
          <a:lstStyle/>
          <a:p>
            <a:r>
              <a:rPr lang="en-AU" dirty="0"/>
              <a:t>Selected as a ‘deacon’/leader</a:t>
            </a:r>
          </a:p>
          <a:p>
            <a:r>
              <a:rPr lang="en-AU" dirty="0"/>
              <a:t>“A man full of faith and of the Holy Spirit” (6:5)</a:t>
            </a:r>
          </a:p>
          <a:p>
            <a:r>
              <a:rPr lang="en-AU" dirty="0"/>
              <a:t>“Full of God’s grace and power, did great wonders and miraculous signs among the people” (6:8)</a:t>
            </a:r>
          </a:p>
          <a:p>
            <a:r>
              <a:rPr lang="en-AU" dirty="0"/>
              <a:t>Nothing else record about him - Age/Family/Marital Status/Profession/…?</a:t>
            </a:r>
          </a:p>
          <a:p>
            <a:endParaRPr lang="en-AU" dirty="0"/>
          </a:p>
          <a:p>
            <a:endParaRPr lang="en-AU" dirty="0"/>
          </a:p>
        </p:txBody>
      </p:sp>
    </p:spTree>
    <p:extLst>
      <p:ext uri="{BB962C8B-B14F-4D97-AF65-F5344CB8AC3E}">
        <p14:creationId xmlns:p14="http://schemas.microsoft.com/office/powerpoint/2010/main" val="1189560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A1CB2-E7E9-B446-A59D-0BF67D6DBB64}"/>
              </a:ext>
            </a:extLst>
          </p:cNvPr>
          <p:cNvSpPr>
            <a:spLocks noGrp="1"/>
          </p:cNvSpPr>
          <p:nvPr>
            <p:ph type="title"/>
          </p:nvPr>
        </p:nvSpPr>
        <p:spPr>
          <a:xfrm>
            <a:off x="838200" y="781050"/>
            <a:ext cx="10668000" cy="1524000"/>
          </a:xfrm>
        </p:spPr>
        <p:txBody>
          <a:bodyPr>
            <a:normAutofit/>
          </a:bodyPr>
          <a:lstStyle/>
          <a:p>
            <a:r>
              <a:rPr lang="en-AU" dirty="0"/>
              <a:t>Challenge:</a:t>
            </a:r>
            <a:endParaRPr lang="en-AU" sz="4000" dirty="0">
              <a:solidFill>
                <a:schemeClr val="tx1">
                  <a:alpha val="70000"/>
                </a:schemeClr>
              </a:solidFill>
              <a:latin typeface="+mn-lt"/>
              <a:ea typeface="+mn-ea"/>
              <a:cs typeface="+mn-cs"/>
            </a:endParaRPr>
          </a:p>
        </p:txBody>
      </p:sp>
      <p:sp>
        <p:nvSpPr>
          <p:cNvPr id="3" name="Content Placeholder 2">
            <a:extLst>
              <a:ext uri="{FF2B5EF4-FFF2-40B4-BE49-F238E27FC236}">
                <a16:creationId xmlns:a16="http://schemas.microsoft.com/office/drawing/2014/main" id="{7BA68753-0BE2-C94D-A59B-F69A94CFD246}"/>
              </a:ext>
            </a:extLst>
          </p:cNvPr>
          <p:cNvSpPr>
            <a:spLocks noGrp="1"/>
          </p:cNvSpPr>
          <p:nvPr>
            <p:ph idx="1"/>
          </p:nvPr>
        </p:nvSpPr>
        <p:spPr>
          <a:xfrm>
            <a:off x="762000" y="2277917"/>
            <a:ext cx="10668000" cy="3818083"/>
          </a:xfrm>
        </p:spPr>
        <p:txBody>
          <a:bodyPr>
            <a:normAutofit/>
          </a:bodyPr>
          <a:lstStyle/>
          <a:p>
            <a:endParaRPr lang="en-AU" dirty="0"/>
          </a:p>
          <a:p>
            <a:pPr marL="0" indent="0">
              <a:buNone/>
            </a:pPr>
            <a:r>
              <a:rPr lang="en-AU" dirty="0"/>
              <a:t>Are you and I full of the Holy Spirit and is that evident to those around us?</a:t>
            </a:r>
          </a:p>
        </p:txBody>
      </p:sp>
    </p:spTree>
    <p:extLst>
      <p:ext uri="{BB962C8B-B14F-4D97-AF65-F5344CB8AC3E}">
        <p14:creationId xmlns:p14="http://schemas.microsoft.com/office/powerpoint/2010/main" val="1037732055"/>
      </p:ext>
    </p:extLst>
  </p:cSld>
  <p:clrMapOvr>
    <a:masterClrMapping/>
  </p:clrMapOvr>
</p:sld>
</file>

<file path=ppt/theme/theme1.xml><?xml version="1.0" encoding="utf-8"?>
<a:theme xmlns:a="http://schemas.openxmlformats.org/drawingml/2006/main" name="PebbleVTI">
  <a:themeElements>
    <a:clrScheme name="AnalogousFromDarkSeedLeftStep">
      <a:dk1>
        <a:srgbClr val="000000"/>
      </a:dk1>
      <a:lt1>
        <a:srgbClr val="FFFFFF"/>
      </a:lt1>
      <a:dk2>
        <a:srgbClr val="323820"/>
      </a:dk2>
      <a:lt2>
        <a:srgbClr val="E8E2E4"/>
      </a:lt2>
      <a:accent1>
        <a:srgbClr val="46B388"/>
      </a:accent1>
      <a:accent2>
        <a:srgbClr val="3BB152"/>
      </a:accent2>
      <a:accent3>
        <a:srgbClr val="5EB246"/>
      </a:accent3>
      <a:accent4>
        <a:srgbClr val="85AF3A"/>
      </a:accent4>
      <a:accent5>
        <a:srgbClr val="A9A342"/>
      </a:accent5>
      <a:accent6>
        <a:srgbClr val="B1793B"/>
      </a:accent6>
      <a:hlink>
        <a:srgbClr val="7E882D"/>
      </a:hlink>
      <a:folHlink>
        <a:srgbClr val="7F7F7F"/>
      </a:folHlink>
    </a:clrScheme>
    <a:fontScheme name="Custom 4">
      <a:majorFont>
        <a:latin typeface="Sitka Subheading"/>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bleVTI" id="{8B4DB91D-6BB4-4BA3-973A-733D3AF2680E}" vid="{9A19CF0D-2077-4BF4-BAA5-86934C336D59}"/>
    </a:ext>
  </a:extLst>
</a:theme>
</file>

<file path=ppt/theme/theme2.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7788</TotalTime>
  <Words>3303</Words>
  <Application>Microsoft Office PowerPoint</Application>
  <PresentationFormat>Widescreen</PresentationFormat>
  <Paragraphs>240</Paragraphs>
  <Slides>19</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Avenir Next LT Pro</vt:lpstr>
      <vt:lpstr>Avenir Next LT Pro Light</vt:lpstr>
      <vt:lpstr>Calibri</vt:lpstr>
      <vt:lpstr>Corbel</vt:lpstr>
      <vt:lpstr>Sitka Subheading</vt:lpstr>
      <vt:lpstr>PebbleVTI</vt:lpstr>
      <vt:lpstr>Depth</vt:lpstr>
      <vt:lpstr>Acts 6:1-6</vt:lpstr>
      <vt:lpstr>Acts 6:1-6</vt:lpstr>
      <vt:lpstr>Acts 7:55-60</vt:lpstr>
      <vt:lpstr>Life in the Early Church</vt:lpstr>
      <vt:lpstr>Life in the Early Church Challenges and Consequences</vt:lpstr>
      <vt:lpstr>PowerPoint Presentation</vt:lpstr>
      <vt:lpstr>Context: Early Church</vt:lpstr>
      <vt:lpstr>Stephen – who was he?</vt:lpstr>
      <vt:lpstr>Challenge:</vt:lpstr>
      <vt:lpstr>Events of Acts 6 &amp; 7:</vt:lpstr>
      <vt:lpstr>Events of Acts 6 &amp; 7:</vt:lpstr>
      <vt:lpstr>Events of Acts 6 &amp; 7:</vt:lpstr>
      <vt:lpstr>Characteristics of Stephen:</vt:lpstr>
      <vt:lpstr>Acts of the Holy Spirit:</vt:lpstr>
      <vt:lpstr>Challenge for you and me:</vt:lpstr>
      <vt:lpstr>PowerPoint Presentation</vt:lpstr>
      <vt:lpstr>Challenge:</vt:lpstr>
      <vt:lpstr>Challenge for you and me:</vt:lpstr>
      <vt:lpstr>Daily Prayer: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in the  Early Church</dc:title>
  <dc:creator>Sue de Pyle</dc:creator>
  <cp:lastModifiedBy>Streamer</cp:lastModifiedBy>
  <cp:revision>8</cp:revision>
  <cp:lastPrinted>2022-01-22T06:57:56Z</cp:lastPrinted>
  <dcterms:created xsi:type="dcterms:W3CDTF">2022-01-04T11:32:50Z</dcterms:created>
  <dcterms:modified xsi:type="dcterms:W3CDTF">2022-01-22T22:19:24Z</dcterms:modified>
</cp:coreProperties>
</file>